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64350"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10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88C089-502E-4FD8-B1D1-6075DB32A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70038238-4530-4B0A-B243-5276220D9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583A4510-2921-4B9C-91CB-CBE8484A4CD8}"/>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5" name="Footer Placeholder 4">
            <a:extLst>
              <a:ext uri="{FF2B5EF4-FFF2-40B4-BE49-F238E27FC236}">
                <a16:creationId xmlns="" xmlns:a16="http://schemas.microsoft.com/office/drawing/2014/main" id="{36A1198C-9275-46C8-938D-1549A02F69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226C336-B3D7-48B2-B5DA-856F450CBB08}"/>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78375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4004E7-B5DC-403E-A5A2-830739B1A6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B38D04E-5027-40A6-BAD0-D5610EAF6B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06AB235-A8D6-4224-9D12-E7A9881B75F1}"/>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5" name="Footer Placeholder 4">
            <a:extLst>
              <a:ext uri="{FF2B5EF4-FFF2-40B4-BE49-F238E27FC236}">
                <a16:creationId xmlns="" xmlns:a16="http://schemas.microsoft.com/office/drawing/2014/main" id="{D73C11C7-E08D-4FBD-A086-AECFDDE322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1F1C862-F3CE-4135-B3FF-F5499F000B11}"/>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236996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A8E90F0-FC1B-45A3-9B2F-8B411C87DE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E3405F8-025E-451D-BFCF-BC9F5D61CA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3607900-E204-4255-A6BF-A037117E8D4B}"/>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5" name="Footer Placeholder 4">
            <a:extLst>
              <a:ext uri="{FF2B5EF4-FFF2-40B4-BE49-F238E27FC236}">
                <a16:creationId xmlns="" xmlns:a16="http://schemas.microsoft.com/office/drawing/2014/main" id="{5DB242F7-7225-43B2-9635-17841BFF9D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FD70FA0-AAEF-4522-983F-852B575F1F8B}"/>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311216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207F6C-BDDD-4840-8FC9-1D98620269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8F21C70-A4C9-4358-8D3F-BAECEAB5D3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9804E54-01FA-490B-ADBF-DA5D6BA8A334}"/>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5" name="Footer Placeholder 4">
            <a:extLst>
              <a:ext uri="{FF2B5EF4-FFF2-40B4-BE49-F238E27FC236}">
                <a16:creationId xmlns="" xmlns:a16="http://schemas.microsoft.com/office/drawing/2014/main" id="{9E1FD3A0-5C04-45EA-A130-4C2C80923D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664AA60-33D6-42FE-B684-F14DE6A58B20}"/>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336385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45986E-69A1-4947-B5BB-F47F6F49F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5D0F9D1-6BA1-461A-BAF6-806647885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526E3B0-3951-4CEC-A8DA-95FA4E296AC2}"/>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5" name="Footer Placeholder 4">
            <a:extLst>
              <a:ext uri="{FF2B5EF4-FFF2-40B4-BE49-F238E27FC236}">
                <a16:creationId xmlns="" xmlns:a16="http://schemas.microsoft.com/office/drawing/2014/main" id="{2866CC67-7A8D-4458-8614-1F81A1E23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97B1914-E594-49D0-9FCA-AFB1C9B9D59C}"/>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27346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30C2B-CB28-463F-9DB2-80E0BC6A7A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D444C3E-AC86-491A-AD05-8CE9A15BC2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AD817725-3926-486F-898E-97FBD106A0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0F59E071-1052-4F95-897E-36B3B4A1DF78}"/>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6" name="Footer Placeholder 5">
            <a:extLst>
              <a:ext uri="{FF2B5EF4-FFF2-40B4-BE49-F238E27FC236}">
                <a16:creationId xmlns="" xmlns:a16="http://schemas.microsoft.com/office/drawing/2014/main" id="{576AD4FF-EF6F-4618-AF2E-8A27D1938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EB04195-4ADD-4C75-B58B-258B3176E74D}"/>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121552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F89789-BFDC-4B5D-8194-8EEFA5D56D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0D078DC-5393-4F94-9678-860696A92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B99761F-A7AD-4B56-96C3-A699AD43F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3B6EA214-1645-43D6-A9AB-9FBBD4F77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ED9BD8D-FA7D-46FC-BA52-64BB3D7B75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2C474CA-7966-4301-AA4B-D2FCB11DB2E7}"/>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8" name="Footer Placeholder 7">
            <a:extLst>
              <a:ext uri="{FF2B5EF4-FFF2-40B4-BE49-F238E27FC236}">
                <a16:creationId xmlns="" xmlns:a16="http://schemas.microsoft.com/office/drawing/2014/main" id="{BB32634D-4262-42A2-BB66-F9125ADBB8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8E943E13-050F-4EBF-B415-A1018EA53DC3}"/>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192969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2EFD8-D19F-4C81-994E-AC5D964459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7DF72AF8-69CC-4FC4-B0EF-81FCF1FBBF6E}"/>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4" name="Footer Placeholder 3">
            <a:extLst>
              <a:ext uri="{FF2B5EF4-FFF2-40B4-BE49-F238E27FC236}">
                <a16:creationId xmlns="" xmlns:a16="http://schemas.microsoft.com/office/drawing/2014/main" id="{49E04C8D-3A0C-4410-904B-5820196049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3B94CD2-7666-432A-BC27-759FFE34B24B}"/>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107889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AC0E854-A669-450D-A61D-FAC548C6CB73}"/>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3" name="Footer Placeholder 2">
            <a:extLst>
              <a:ext uri="{FF2B5EF4-FFF2-40B4-BE49-F238E27FC236}">
                <a16:creationId xmlns="" xmlns:a16="http://schemas.microsoft.com/office/drawing/2014/main" id="{52CEBED0-0E57-4252-92CB-E6F317BE2E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BA29599-B4EA-4FEB-A269-1232D05642F6}"/>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369915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DBAE4-619B-41DB-B5A9-FED00B4FB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FF64027-8D52-44F2-99B9-7A8D0FEE5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85398B72-F346-4959-9207-605D51947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57A9052-F276-4CBB-9D65-C8EAD69A1D11}"/>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6" name="Footer Placeholder 5">
            <a:extLst>
              <a:ext uri="{FF2B5EF4-FFF2-40B4-BE49-F238E27FC236}">
                <a16:creationId xmlns="" xmlns:a16="http://schemas.microsoft.com/office/drawing/2014/main" id="{74D60AB9-CF8A-4ED6-94D6-7BB8629CD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5334E4D-4109-47CF-AF49-E015366FB7B2}"/>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1328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AECFD-8BDD-46D8-ABBC-528111BC4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302628F2-D491-47F9-9F2F-102756559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75725F78-2DF8-4962-966D-2F7297877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121C30E-A0AC-4435-BF71-664D2B8C919F}"/>
              </a:ext>
            </a:extLst>
          </p:cNvPr>
          <p:cNvSpPr>
            <a:spLocks noGrp="1"/>
          </p:cNvSpPr>
          <p:nvPr>
            <p:ph type="dt" sz="half" idx="10"/>
          </p:nvPr>
        </p:nvSpPr>
        <p:spPr/>
        <p:txBody>
          <a:bodyPr/>
          <a:lstStyle/>
          <a:p>
            <a:fld id="{8C06EA89-FE33-47FA-B86A-796EED6A004A}" type="datetimeFigureOut">
              <a:rPr lang="en-GB" smtClean="0"/>
              <a:t>01/09/2018</a:t>
            </a:fld>
            <a:endParaRPr lang="en-GB"/>
          </a:p>
        </p:txBody>
      </p:sp>
      <p:sp>
        <p:nvSpPr>
          <p:cNvPr id="6" name="Footer Placeholder 5">
            <a:extLst>
              <a:ext uri="{FF2B5EF4-FFF2-40B4-BE49-F238E27FC236}">
                <a16:creationId xmlns="" xmlns:a16="http://schemas.microsoft.com/office/drawing/2014/main" id="{63BF6792-514F-45F9-9EE4-165BD2C687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04E80EE-0395-4318-B6CD-E8714DD698C3}"/>
              </a:ext>
            </a:extLst>
          </p:cNvPr>
          <p:cNvSpPr>
            <a:spLocks noGrp="1"/>
          </p:cNvSpPr>
          <p:nvPr>
            <p:ph type="sldNum" sz="quarter" idx="12"/>
          </p:nvPr>
        </p:nvSpPr>
        <p:spPr/>
        <p:txBody>
          <a:bodyPr/>
          <a:lstStyle/>
          <a:p>
            <a:fld id="{AF96192C-E7C6-4981-AFC6-199EBE887326}" type="slidenum">
              <a:rPr lang="en-GB" smtClean="0"/>
              <a:t>‹#›</a:t>
            </a:fld>
            <a:endParaRPr lang="en-GB"/>
          </a:p>
        </p:txBody>
      </p:sp>
    </p:spTree>
    <p:extLst>
      <p:ext uri="{BB962C8B-B14F-4D97-AF65-F5344CB8AC3E}">
        <p14:creationId xmlns:p14="http://schemas.microsoft.com/office/powerpoint/2010/main" val="42930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37463E-3FFD-44E7-8676-C697DEA5E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B6B07AE-BA34-4030-A8CA-453074AC3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652A9C7-3277-42A6-BBFA-20E310F7B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6EA89-FE33-47FA-B86A-796EED6A004A}" type="datetimeFigureOut">
              <a:rPr lang="en-GB" smtClean="0"/>
              <a:t>01/09/2018</a:t>
            </a:fld>
            <a:endParaRPr lang="en-GB"/>
          </a:p>
        </p:txBody>
      </p:sp>
      <p:sp>
        <p:nvSpPr>
          <p:cNvPr id="5" name="Footer Placeholder 4">
            <a:extLst>
              <a:ext uri="{FF2B5EF4-FFF2-40B4-BE49-F238E27FC236}">
                <a16:creationId xmlns="" xmlns:a16="http://schemas.microsoft.com/office/drawing/2014/main" id="{5E3FBBD3-E879-4F85-8553-BC8B8B450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55275E0C-AC57-4960-9282-85813FAB8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6192C-E7C6-4981-AFC6-199EBE887326}" type="slidenum">
              <a:rPr lang="en-GB" smtClean="0"/>
              <a:t>‹#›</a:t>
            </a:fld>
            <a:endParaRPr lang="en-GB"/>
          </a:p>
        </p:txBody>
      </p:sp>
    </p:spTree>
    <p:extLst>
      <p:ext uri="{BB962C8B-B14F-4D97-AF65-F5344CB8AC3E}">
        <p14:creationId xmlns:p14="http://schemas.microsoft.com/office/powerpoint/2010/main" val="177957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72.JPG">
            <a:extLst>
              <a:ext uri="{FF2B5EF4-FFF2-40B4-BE49-F238E27FC236}">
                <a16:creationId xmlns="" xmlns:a16="http://schemas.microsoft.com/office/drawing/2014/main" id="{D6ED0960-81C5-418A-BE32-2A49224C04CE}"/>
              </a:ext>
            </a:extLst>
          </p:cNvPr>
          <p:cNvPicPr/>
          <p:nvPr/>
        </p:nvPicPr>
        <p:blipFill rotWithShape="1">
          <a:blip r:embed="rId2" cstate="print">
            <a:extLst>
              <a:ext uri="{28A0092B-C50C-407E-A947-70E740481C1C}">
                <a14:useLocalDpi xmlns:a14="http://schemas.microsoft.com/office/drawing/2010/main" val="0"/>
              </a:ext>
            </a:extLst>
          </a:blip>
          <a:srcRect t="22624" b="27542"/>
          <a:stretch/>
        </p:blipFill>
        <p:spPr bwMode="auto">
          <a:xfrm>
            <a:off x="-3983" y="10"/>
            <a:ext cx="12192000" cy="4571990"/>
          </a:xfrm>
          <a:prstGeom prst="rect">
            <a:avLst/>
          </a:prstGeom>
          <a:noFill/>
        </p:spPr>
      </p:pic>
      <p:cxnSp>
        <p:nvCxnSpPr>
          <p:cNvPr id="18" name="Straight Connector 17">
            <a:extLst>
              <a:ext uri="{FF2B5EF4-FFF2-40B4-BE49-F238E27FC236}">
                <a16:creationId xmlns=""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B16871CE-F1F3-47CF-9B63-108FA5F356B3}"/>
              </a:ext>
            </a:extLst>
          </p:cNvPr>
          <p:cNvSpPr>
            <a:spLocks noGrp="1"/>
          </p:cNvSpPr>
          <p:nvPr>
            <p:ph type="ctrTitle"/>
          </p:nvPr>
        </p:nvSpPr>
        <p:spPr>
          <a:xfrm>
            <a:off x="433136" y="5091762"/>
            <a:ext cx="7834193" cy="1264588"/>
          </a:xfrm>
        </p:spPr>
        <p:txBody>
          <a:bodyPr anchor="ctr">
            <a:normAutofit/>
          </a:bodyPr>
          <a:lstStyle/>
          <a:p>
            <a:pPr algn="r"/>
            <a:r>
              <a:rPr lang="en-GB" sz="5600"/>
              <a:t>How the dog got his name</a:t>
            </a:r>
          </a:p>
        </p:txBody>
      </p:sp>
      <p:sp>
        <p:nvSpPr>
          <p:cNvPr id="3" name="Subtitle 2">
            <a:extLst>
              <a:ext uri="{FF2B5EF4-FFF2-40B4-BE49-F238E27FC236}">
                <a16:creationId xmlns="" xmlns:a16="http://schemas.microsoft.com/office/drawing/2014/main" id="{7CC7F2A6-DCED-4CE8-9328-4B5DE20C1137}"/>
              </a:ext>
            </a:extLst>
          </p:cNvPr>
          <p:cNvSpPr>
            <a:spLocks noGrp="1"/>
          </p:cNvSpPr>
          <p:nvPr>
            <p:ph type="subTitle" idx="1"/>
          </p:nvPr>
        </p:nvSpPr>
        <p:spPr>
          <a:xfrm>
            <a:off x="8499107" y="5091763"/>
            <a:ext cx="2974207" cy="1264587"/>
          </a:xfrm>
        </p:spPr>
        <p:txBody>
          <a:bodyPr anchor="ctr">
            <a:normAutofit/>
          </a:bodyPr>
          <a:lstStyle/>
          <a:p>
            <a:pPr algn="l"/>
            <a:r>
              <a:rPr lang="en-GB" sz="2000"/>
              <a:t>By David </a:t>
            </a:r>
            <a:r>
              <a:rPr lang="en-GB" sz="2000" dirty="0"/>
              <a:t>W. Lankshear</a:t>
            </a:r>
          </a:p>
        </p:txBody>
      </p:sp>
    </p:spTree>
    <p:extLst>
      <p:ext uri="{BB962C8B-B14F-4D97-AF65-F5344CB8AC3E}">
        <p14:creationId xmlns:p14="http://schemas.microsoft.com/office/powerpoint/2010/main" val="26677841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46.JPG">
            <a:extLst>
              <a:ext uri="{FF2B5EF4-FFF2-40B4-BE49-F238E27FC236}">
                <a16:creationId xmlns="" xmlns:a16="http://schemas.microsoft.com/office/drawing/2014/main" id="{F96846BC-4DB9-4FEE-A100-B9F926EE18EC}"/>
              </a:ext>
            </a:extLst>
          </p:cNvPr>
          <p:cNvPicPr/>
          <p:nvPr/>
        </p:nvPicPr>
        <p:blipFill rotWithShape="1">
          <a:blip r:embed="rId2" cstate="print">
            <a:extLst>
              <a:ext uri="{28A0092B-C50C-407E-A947-70E740481C1C}">
                <a14:useLocalDpi xmlns:a14="http://schemas.microsoft.com/office/drawing/2010/main" val="0"/>
              </a:ext>
            </a:extLst>
          </a:blip>
          <a:srcRect l="5597" r="11728"/>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897554BA-68C7-4D22-8DD7-B05B47DE3125}"/>
              </a:ext>
            </a:extLst>
          </p:cNvPr>
          <p:cNvSpPr>
            <a:spLocks noGrp="1"/>
          </p:cNvSpPr>
          <p:nvPr>
            <p:ph type="title"/>
          </p:nvPr>
        </p:nvSpPr>
        <p:spPr>
          <a:xfrm>
            <a:off x="8174735" y="640081"/>
            <a:ext cx="3377183" cy="5577839"/>
          </a:xfrm>
          <a:noFill/>
        </p:spPr>
        <p:txBody>
          <a:bodyPr vert="horz" lIns="91440" tIns="45720" rIns="91440" bIns="45720" rtlCol="0" anchor="b">
            <a:normAutofit fontScale="90000"/>
          </a:bodyPr>
          <a:lstStyle/>
          <a:p>
            <a:r>
              <a:rPr lang="en-US" sz="4400" dirty="0"/>
              <a:t>Fran made the dog go upstairs. It is hard to go upstairs when your front legs are on different stairs from your back legs.</a:t>
            </a:r>
          </a:p>
        </p:txBody>
      </p:sp>
      <p:sp>
        <p:nvSpPr>
          <p:cNvPr id="3" name="Text Placeholder 2">
            <a:extLst>
              <a:ext uri="{FF2B5EF4-FFF2-40B4-BE49-F238E27FC236}">
                <a16:creationId xmlns="" xmlns:a16="http://schemas.microsoft.com/office/drawing/2014/main" id="{DF2BE537-86E6-4466-A361-4A6435B2A919}"/>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71781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95.JPG">
            <a:extLst>
              <a:ext uri="{FF2B5EF4-FFF2-40B4-BE49-F238E27FC236}">
                <a16:creationId xmlns="" xmlns:a16="http://schemas.microsoft.com/office/drawing/2014/main" id="{70428C61-376C-46CD-B9F9-351299631046}"/>
              </a:ext>
            </a:extLst>
          </p:cNvPr>
          <p:cNvPicPr/>
          <p:nvPr/>
        </p:nvPicPr>
        <p:blipFill rotWithShape="1">
          <a:blip r:embed="rId2" cstate="print">
            <a:extLst>
              <a:ext uri="{28A0092B-C50C-407E-A947-70E740481C1C}">
                <a14:useLocalDpi xmlns:a14="http://schemas.microsoft.com/office/drawing/2010/main" val="0"/>
              </a:ext>
            </a:extLst>
          </a:blip>
          <a:srcRect l="15443" r="1610" b="2"/>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2AF3BA92-CE94-463E-8828-DC893CAE8981}"/>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000" dirty="0"/>
              <a:t>Going down was harder, because his back legs kept trying to overtake his front legs.</a:t>
            </a:r>
          </a:p>
        </p:txBody>
      </p:sp>
      <p:sp>
        <p:nvSpPr>
          <p:cNvPr id="3" name="Text Placeholder 2">
            <a:extLst>
              <a:ext uri="{FF2B5EF4-FFF2-40B4-BE49-F238E27FC236}">
                <a16:creationId xmlns="" xmlns:a16="http://schemas.microsoft.com/office/drawing/2014/main" id="{290B0A73-3F3F-4F93-921A-32C66EB7F2B3}"/>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155824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52.JPG">
            <a:extLst>
              <a:ext uri="{FF2B5EF4-FFF2-40B4-BE49-F238E27FC236}">
                <a16:creationId xmlns="" xmlns:a16="http://schemas.microsoft.com/office/drawing/2014/main" id="{ED338047-87ED-4643-B13C-E116DF1F4A43}"/>
              </a:ext>
            </a:extLst>
          </p:cNvPr>
          <p:cNvPicPr/>
          <p:nvPr/>
        </p:nvPicPr>
        <p:blipFill rotWithShape="1">
          <a:blip r:embed="rId2" cstate="print">
            <a:extLst>
              <a:ext uri="{28A0092B-C50C-407E-A947-70E740481C1C}">
                <a14:useLocalDpi xmlns:a14="http://schemas.microsoft.com/office/drawing/2010/main" val="0"/>
              </a:ext>
            </a:extLst>
          </a:blip>
          <a:srcRect l="15919" r="1682"/>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F8B3CCC1-0970-472C-953B-C10E063A62CF}"/>
              </a:ext>
            </a:extLst>
          </p:cNvPr>
          <p:cNvSpPr>
            <a:spLocks noGrp="1"/>
          </p:cNvSpPr>
          <p:nvPr>
            <p:ph type="title"/>
          </p:nvPr>
        </p:nvSpPr>
        <p:spPr>
          <a:xfrm>
            <a:off x="8174735" y="640081"/>
            <a:ext cx="3377183" cy="5691271"/>
          </a:xfrm>
          <a:noFill/>
        </p:spPr>
        <p:txBody>
          <a:bodyPr vert="horz" lIns="91440" tIns="45720" rIns="91440" bIns="45720" rtlCol="0" anchor="b">
            <a:normAutofit/>
          </a:bodyPr>
          <a:lstStyle/>
          <a:p>
            <a:r>
              <a:rPr lang="en-US" sz="4000" dirty="0"/>
              <a:t>Fran took the dog into the garden. It was cold and damp outside. It was late autumn</a:t>
            </a:r>
            <a:r>
              <a:rPr lang="en-US" sz="4400" dirty="0"/>
              <a:t>.</a:t>
            </a:r>
          </a:p>
        </p:txBody>
      </p:sp>
      <p:sp>
        <p:nvSpPr>
          <p:cNvPr id="3" name="Text Placeholder 2">
            <a:extLst>
              <a:ext uri="{FF2B5EF4-FFF2-40B4-BE49-F238E27FC236}">
                <a16:creationId xmlns="" xmlns:a16="http://schemas.microsoft.com/office/drawing/2014/main" id="{7FA434AF-E23A-4BCA-BEF2-3285D1584015}"/>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388652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1709E1-99BD-412D-9F87-E24156D794A3}"/>
              </a:ext>
            </a:extLst>
          </p:cNvPr>
          <p:cNvPicPr/>
          <p:nvPr/>
        </p:nvPicPr>
        <p:blipFill rotWithShape="1">
          <a:blip r:embed="rId2" cstate="print">
            <a:extLst>
              <a:ext uri="{28A0092B-C50C-407E-A947-70E740481C1C}">
                <a14:useLocalDpi xmlns:a14="http://schemas.microsoft.com/office/drawing/2010/main" val="0"/>
              </a:ext>
            </a:extLst>
          </a:blip>
          <a:srcRect l="9178" r="8422"/>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03349DF6-7F45-479C-B878-B529581EDCB2}"/>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000" dirty="0"/>
              <a:t>Suddenly Fran dropped the dog under a quince bush and went to kick up leaves. Some of them fell on the dog.</a:t>
            </a:r>
          </a:p>
        </p:txBody>
      </p:sp>
      <p:sp>
        <p:nvSpPr>
          <p:cNvPr id="3" name="Text Placeholder 2">
            <a:extLst>
              <a:ext uri="{FF2B5EF4-FFF2-40B4-BE49-F238E27FC236}">
                <a16:creationId xmlns="" xmlns:a16="http://schemas.microsoft.com/office/drawing/2014/main" id="{585A1ED3-4611-4D46-98CB-8167E50A2764}"/>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324111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59.JPG">
            <a:extLst>
              <a:ext uri="{FF2B5EF4-FFF2-40B4-BE49-F238E27FC236}">
                <a16:creationId xmlns="" xmlns:a16="http://schemas.microsoft.com/office/drawing/2014/main" id="{AEC5B87E-096B-4D69-A599-35A1D5D61B86}"/>
              </a:ext>
            </a:extLst>
          </p:cNvPr>
          <p:cNvPicPr/>
          <p:nvPr/>
        </p:nvPicPr>
        <p:blipFill rotWithShape="1">
          <a:blip r:embed="rId2" cstate="print">
            <a:extLst>
              <a:ext uri="{28A0092B-C50C-407E-A947-70E740481C1C}">
                <a14:useLocalDpi xmlns:a14="http://schemas.microsoft.com/office/drawing/2010/main" val="0"/>
              </a:ext>
            </a:extLst>
          </a:blip>
          <a:srcRect l="4158" r="13443"/>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4BF73821-BAE1-4E29-AB2F-168706B5F23C}"/>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000" dirty="0"/>
              <a:t>Just then Granny called Fran into the kitchen. “Where is the dog you took out with you?” asked Granny.</a:t>
            </a:r>
          </a:p>
        </p:txBody>
      </p:sp>
      <p:sp>
        <p:nvSpPr>
          <p:cNvPr id="3" name="Text Placeholder 2">
            <a:extLst>
              <a:ext uri="{FF2B5EF4-FFF2-40B4-BE49-F238E27FC236}">
                <a16:creationId xmlns="" xmlns:a16="http://schemas.microsoft.com/office/drawing/2014/main" id="{9A90C447-9566-4EF3-9872-6B724B8B7BB5}"/>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122899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C9AAAC8-BDEC-4EA9-890C-B7C254D7F363}"/>
              </a:ext>
            </a:extLst>
          </p:cNvPr>
          <p:cNvPicPr/>
          <p:nvPr/>
        </p:nvPicPr>
        <p:blipFill rotWithShape="1">
          <a:blip r:embed="rId2" cstate="print">
            <a:extLst>
              <a:ext uri="{28A0092B-C50C-407E-A947-70E740481C1C}">
                <a14:useLocalDpi xmlns:a14="http://schemas.microsoft.com/office/drawing/2010/main" val="0"/>
              </a:ext>
            </a:extLst>
          </a:blip>
          <a:srcRect r="17600"/>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D910EB9F-111C-4CBF-B72B-D56BF51AB75B}"/>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3600" dirty="0"/>
              <a:t>“Brush all the leaves off the dog before you bring him back.” called Granny. Fran put the dog down by the shed and brushed them off.</a:t>
            </a:r>
          </a:p>
        </p:txBody>
      </p:sp>
      <p:sp>
        <p:nvSpPr>
          <p:cNvPr id="3" name="Text Placeholder 2">
            <a:extLst>
              <a:ext uri="{FF2B5EF4-FFF2-40B4-BE49-F238E27FC236}">
                <a16:creationId xmlns="" xmlns:a16="http://schemas.microsoft.com/office/drawing/2014/main" id="{6C29001D-A599-4EF6-BFD7-8DFE36A34B74}"/>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22668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815AD26-70CA-45EE-950D-F048CD85317D}"/>
              </a:ext>
            </a:extLst>
          </p:cNvPr>
          <p:cNvPicPr/>
          <p:nvPr/>
        </p:nvPicPr>
        <p:blipFill rotWithShape="1">
          <a:blip r:embed="rId2" cstate="print">
            <a:extLst>
              <a:ext uri="{28A0092B-C50C-407E-A947-70E740481C1C}">
                <a14:useLocalDpi xmlns:a14="http://schemas.microsoft.com/office/drawing/2010/main" val="0"/>
              </a:ext>
            </a:extLst>
          </a:blip>
          <a:srcRect l="17600"/>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A7968154-CFA7-4F0B-A5F2-FC4103D6B677}"/>
              </a:ext>
            </a:extLst>
          </p:cNvPr>
          <p:cNvSpPr>
            <a:spLocks noGrp="1"/>
          </p:cNvSpPr>
          <p:nvPr>
            <p:ph type="title"/>
          </p:nvPr>
        </p:nvSpPr>
        <p:spPr>
          <a:xfrm>
            <a:off x="8174735" y="640081"/>
            <a:ext cx="3377183" cy="5577839"/>
          </a:xfrm>
          <a:noFill/>
        </p:spPr>
        <p:txBody>
          <a:bodyPr vert="horz" lIns="91440" tIns="45720" rIns="91440" bIns="45720" rtlCol="0" anchor="b">
            <a:normAutofit fontScale="90000"/>
          </a:bodyPr>
          <a:lstStyle/>
          <a:p>
            <a:r>
              <a:rPr lang="en-US" sz="4400" dirty="0"/>
              <a:t>“Put the dog on the radiator to dry off,” said Granny.</a:t>
            </a:r>
            <a:br>
              <a:rPr lang="en-US" sz="4400" dirty="0"/>
            </a:br>
            <a:r>
              <a:rPr lang="en-US" sz="4400" dirty="0"/>
              <a:t>“What is the dog’s name?” asked Fran.</a:t>
            </a:r>
            <a:br>
              <a:rPr lang="en-US" sz="4400" dirty="0"/>
            </a:br>
            <a:r>
              <a:rPr lang="en-US" sz="4400" dirty="0"/>
              <a:t>“He hasn’t got one yet,” said Grandad.</a:t>
            </a:r>
          </a:p>
        </p:txBody>
      </p:sp>
      <p:sp>
        <p:nvSpPr>
          <p:cNvPr id="3" name="Text Placeholder 2">
            <a:extLst>
              <a:ext uri="{FF2B5EF4-FFF2-40B4-BE49-F238E27FC236}">
                <a16:creationId xmlns="" xmlns:a16="http://schemas.microsoft.com/office/drawing/2014/main" id="{5142C6DB-0473-44BD-8DA4-7840B2B4CF76}"/>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206876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39.JPG">
            <a:extLst>
              <a:ext uri="{FF2B5EF4-FFF2-40B4-BE49-F238E27FC236}">
                <a16:creationId xmlns="" xmlns:a16="http://schemas.microsoft.com/office/drawing/2014/main" id="{E4B4A30F-246C-4C10-B387-BE3603E03066}"/>
              </a:ext>
            </a:extLst>
          </p:cNvPr>
          <p:cNvPicPr/>
          <p:nvPr/>
        </p:nvPicPr>
        <p:blipFill rotWithShape="1">
          <a:blip r:embed="rId2" cstate="print">
            <a:extLst>
              <a:ext uri="{28A0092B-C50C-407E-A947-70E740481C1C}">
                <a14:useLocalDpi xmlns:a14="http://schemas.microsoft.com/office/drawing/2010/main" val="0"/>
              </a:ext>
            </a:extLst>
          </a:blip>
          <a:srcRect l="13938" r="3388"/>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DF1BDF94-28D7-42D0-B6E9-79AF31C1DC1F}"/>
              </a:ext>
            </a:extLst>
          </p:cNvPr>
          <p:cNvSpPr>
            <a:spLocks noGrp="1"/>
          </p:cNvSpPr>
          <p:nvPr>
            <p:ph type="title"/>
          </p:nvPr>
        </p:nvSpPr>
        <p:spPr>
          <a:xfrm>
            <a:off x="8174735" y="640081"/>
            <a:ext cx="3377183" cy="5577839"/>
          </a:xfrm>
          <a:noFill/>
        </p:spPr>
        <p:txBody>
          <a:bodyPr vert="horz" lIns="91440" tIns="45720" rIns="91440" bIns="45720" rtlCol="0" anchor="b">
            <a:normAutofit fontScale="90000"/>
          </a:bodyPr>
          <a:lstStyle/>
          <a:p>
            <a:r>
              <a:rPr lang="en-US" sz="4400" dirty="0"/>
              <a:t>James thought names should describe things as they are, so he said, “We could call him ‘stuffed toy’.” </a:t>
            </a:r>
            <a:br>
              <a:rPr lang="en-US" sz="4400" dirty="0"/>
            </a:br>
            <a:r>
              <a:rPr lang="en-US" sz="4400" dirty="0"/>
              <a:t>“No, I don’t like that name,” said Granny.</a:t>
            </a:r>
          </a:p>
        </p:txBody>
      </p:sp>
    </p:spTree>
    <p:extLst>
      <p:ext uri="{BB962C8B-B14F-4D97-AF65-F5344CB8AC3E}">
        <p14:creationId xmlns:p14="http://schemas.microsoft.com/office/powerpoint/2010/main" val="212657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307.JPG">
            <a:extLst>
              <a:ext uri="{FF2B5EF4-FFF2-40B4-BE49-F238E27FC236}">
                <a16:creationId xmlns="" xmlns:a16="http://schemas.microsoft.com/office/drawing/2014/main" id="{0FC86A66-BB64-4099-8278-0F2E7DBB6B02}"/>
              </a:ext>
            </a:extLst>
          </p:cNvPr>
          <p:cNvPicPr/>
          <p:nvPr/>
        </p:nvPicPr>
        <p:blipFill rotWithShape="1">
          <a:blip r:embed="rId2" cstate="print">
            <a:extLst>
              <a:ext uri="{28A0092B-C50C-407E-A947-70E740481C1C}">
                <a14:useLocalDpi xmlns:a14="http://schemas.microsoft.com/office/drawing/2010/main" val="0"/>
              </a:ext>
            </a:extLst>
          </a:blip>
          <a:srcRect l="13541" r="7904"/>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002525E1-A998-4B78-8561-F8C2CFB506C4}"/>
              </a:ext>
            </a:extLst>
          </p:cNvPr>
          <p:cNvSpPr>
            <a:spLocks noGrp="1"/>
          </p:cNvSpPr>
          <p:nvPr>
            <p:ph type="title"/>
          </p:nvPr>
        </p:nvSpPr>
        <p:spPr>
          <a:xfrm>
            <a:off x="8174735" y="640081"/>
            <a:ext cx="3377183" cy="5577839"/>
          </a:xfrm>
          <a:noFill/>
        </p:spPr>
        <p:txBody>
          <a:bodyPr vert="horz" lIns="91440" tIns="45720" rIns="91440" bIns="45720" rtlCol="0" anchor="b">
            <a:normAutofit fontScale="90000"/>
          </a:bodyPr>
          <a:lstStyle/>
          <a:p>
            <a:r>
              <a:rPr lang="en-US" sz="4400" dirty="0"/>
              <a:t>“</a:t>
            </a:r>
            <a:r>
              <a:rPr lang="en-US" sz="4000" dirty="0"/>
              <a:t>Stuffed toy is a rotten name. How would you like to be called ‘annoying older brother’?” said Fran.</a:t>
            </a:r>
            <a:br>
              <a:rPr lang="en-US" sz="4000" dirty="0"/>
            </a:br>
            <a:r>
              <a:rPr lang="en-US" sz="4000" dirty="0"/>
              <a:t>“Have you finished setting the table?” asked Granny.</a:t>
            </a:r>
          </a:p>
        </p:txBody>
      </p:sp>
      <p:sp>
        <p:nvSpPr>
          <p:cNvPr id="3" name="Text Placeholder 2">
            <a:extLst>
              <a:ext uri="{FF2B5EF4-FFF2-40B4-BE49-F238E27FC236}">
                <a16:creationId xmlns="" xmlns:a16="http://schemas.microsoft.com/office/drawing/2014/main" id="{E477F15A-57B2-4D7D-B2EF-026CEA8DAB43}"/>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419651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56F073-D52E-44DD-AE47-84194A7D619F}"/>
              </a:ext>
            </a:extLst>
          </p:cNvPr>
          <p:cNvPicPr/>
          <p:nvPr/>
        </p:nvPicPr>
        <p:blipFill rotWithShape="1">
          <a:blip r:embed="rId2" cstate="print">
            <a:extLst>
              <a:ext uri="{28A0092B-C50C-407E-A947-70E740481C1C}">
                <a14:useLocalDpi xmlns:a14="http://schemas.microsoft.com/office/drawing/2010/main" val="0"/>
              </a:ext>
            </a:extLst>
          </a:blip>
          <a:srcRect l="10200" r="7400"/>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CD64C1EC-7A36-4E37-BFA4-02CF467EDE4F}"/>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000" dirty="0"/>
              <a:t>Grandad was cooking sausages for lunch, “Why don’t we call the dog Cumberland?” he said.</a:t>
            </a:r>
          </a:p>
        </p:txBody>
      </p:sp>
      <p:sp>
        <p:nvSpPr>
          <p:cNvPr id="3" name="Text Placeholder 2">
            <a:extLst>
              <a:ext uri="{FF2B5EF4-FFF2-40B4-BE49-F238E27FC236}">
                <a16:creationId xmlns="" xmlns:a16="http://schemas.microsoft.com/office/drawing/2014/main" id="{A5B3C9E5-15CC-430C-9978-F7E9824CF74C}"/>
              </a:ext>
            </a:extLst>
          </p:cNvPr>
          <p:cNvSpPr>
            <a:spLocks noGrp="1"/>
          </p:cNvSpPr>
          <p:nvPr>
            <p:ph type="body" idx="1"/>
          </p:nvPr>
        </p:nvSpPr>
        <p:spPr>
          <a:xfrm>
            <a:off x="8174735" y="6172201"/>
            <a:ext cx="3377184" cy="45719"/>
          </a:xfrm>
          <a:noFill/>
        </p:spPr>
        <p:txBody>
          <a:bodyPr vert="horz" lIns="91440" tIns="45720" rIns="91440" bIns="45720" rtlCol="0">
            <a:normAutofit fontScale="25000" lnSpcReduction="20000"/>
          </a:bodyPr>
          <a:lstStyle/>
          <a:p>
            <a:endParaRPr lang="en-US" sz="2000" dirty="0">
              <a:solidFill>
                <a:schemeClr val="tx1"/>
              </a:solidFill>
            </a:endParaRPr>
          </a:p>
        </p:txBody>
      </p:sp>
    </p:spTree>
    <p:extLst>
      <p:ext uri="{BB962C8B-B14F-4D97-AF65-F5344CB8AC3E}">
        <p14:creationId xmlns:p14="http://schemas.microsoft.com/office/powerpoint/2010/main" val="368397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8CA2B0DD-40F8-435D-828D-2CBC058E925E}"/>
              </a:ext>
            </a:extLst>
          </p:cNvPr>
          <p:cNvPicPr/>
          <p:nvPr/>
        </p:nvPicPr>
        <p:blipFill rotWithShape="1">
          <a:blip r:embed="rId2" cstate="print">
            <a:extLst>
              <a:ext uri="{28A0092B-C50C-407E-A947-70E740481C1C}">
                <a14:useLocalDpi xmlns:a14="http://schemas.microsoft.com/office/drawing/2010/main" val="0"/>
              </a:ext>
            </a:extLst>
          </a:blip>
          <a:srcRect r="17600"/>
          <a:stretch/>
        </p:blipFill>
        <p:spPr>
          <a:xfrm>
            <a:off x="20" y="10"/>
            <a:ext cx="7534636" cy="6857990"/>
          </a:xfrm>
          <a:prstGeom prst="rect">
            <a:avLst/>
          </a:prstGeom>
        </p:spPr>
      </p:pic>
      <p:sp>
        <p:nvSpPr>
          <p:cNvPr id="7" name="Title 6">
            <a:extLst>
              <a:ext uri="{FF2B5EF4-FFF2-40B4-BE49-F238E27FC236}">
                <a16:creationId xmlns="" xmlns:a16="http://schemas.microsoft.com/office/drawing/2014/main" id="{0DFD36B7-F201-4C57-864D-F7F45ADE8AE3}"/>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000" dirty="0"/>
              <a:t>The dog arrived at Granny and Grandad’s house after a long journey. It came from Nepal.</a:t>
            </a:r>
          </a:p>
        </p:txBody>
      </p:sp>
      <p:sp>
        <p:nvSpPr>
          <p:cNvPr id="8" name="Text Placeholder 7">
            <a:extLst>
              <a:ext uri="{FF2B5EF4-FFF2-40B4-BE49-F238E27FC236}">
                <a16:creationId xmlns="" xmlns:a16="http://schemas.microsoft.com/office/drawing/2014/main" id="{FFED9607-D88F-4673-AC01-E97FAE719DBB}"/>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258609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1AC391-B497-445F-90F8-C78EBDC1DE2A}"/>
              </a:ext>
            </a:extLst>
          </p:cNvPr>
          <p:cNvSpPr>
            <a:spLocks noGrp="1"/>
          </p:cNvSpPr>
          <p:nvPr>
            <p:ph type="title"/>
          </p:nvPr>
        </p:nvSpPr>
        <p:spPr>
          <a:xfrm>
            <a:off x="2023870" y="2583180"/>
            <a:ext cx="4072130" cy="3309621"/>
          </a:xfrm>
        </p:spPr>
        <p:txBody>
          <a:bodyPr vert="horz" lIns="91440" tIns="45720" rIns="91440" bIns="45720" rtlCol="0" anchor="ctr">
            <a:prstTxWarp prst="textChevronInverted">
              <a:avLst/>
            </a:prstTxWarp>
            <a:normAutofit/>
          </a:bodyPr>
          <a:lstStyle/>
          <a:p>
            <a:pPr algn="r"/>
            <a:r>
              <a:rPr lang="en-US" sz="6000" kern="1200" dirty="0">
                <a:ln w="0"/>
                <a:solidFill>
                  <a:schemeClr val="accent1"/>
                </a:solidFill>
                <a:effectLst>
                  <a:outerShdw blurRad="38100" dist="25400" dir="5400000" algn="ctr" rotWithShape="0">
                    <a:srgbClr val="6E747A">
                      <a:alpha val="43000"/>
                    </a:srgbClr>
                  </a:outerShdw>
                </a:effectLst>
                <a:latin typeface="+mj-lt"/>
                <a:ea typeface="+mj-ea"/>
                <a:cs typeface="+mj-cs"/>
              </a:rPr>
              <a:t>Marmaduke</a:t>
            </a:r>
          </a:p>
        </p:txBody>
      </p:sp>
      <p:sp>
        <p:nvSpPr>
          <p:cNvPr id="7" name="Text Placeholder 6">
            <a:extLst>
              <a:ext uri="{FF2B5EF4-FFF2-40B4-BE49-F238E27FC236}">
                <a16:creationId xmlns="" xmlns:a16="http://schemas.microsoft.com/office/drawing/2014/main" id="{D57C1922-4104-4B63-BF04-806ED36FFED2}"/>
              </a:ext>
            </a:extLst>
          </p:cNvPr>
          <p:cNvSpPr>
            <a:spLocks noGrp="1"/>
          </p:cNvSpPr>
          <p:nvPr>
            <p:ph type="body" idx="1"/>
          </p:nvPr>
        </p:nvSpPr>
        <p:spPr>
          <a:xfrm>
            <a:off x="7442791" y="999460"/>
            <a:ext cx="4289582" cy="5316279"/>
          </a:xfrm>
        </p:spPr>
        <p:txBody>
          <a:bodyPr>
            <a:normAutofit fontScale="47500" lnSpcReduction="20000"/>
          </a:bodyPr>
          <a:lstStyle/>
          <a:p>
            <a:pPr>
              <a:lnSpc>
                <a:spcPct val="100000"/>
              </a:lnSpc>
              <a:spcBef>
                <a:spcPts val="0"/>
              </a:spcBef>
            </a:pPr>
            <a:endParaRPr lang="en-GB" sz="2900" dirty="0">
              <a:solidFill>
                <a:schemeClr val="tx1"/>
              </a:solidFill>
              <a:latin typeface="+mj-lt"/>
            </a:endParaRPr>
          </a:p>
          <a:p>
            <a:pPr>
              <a:lnSpc>
                <a:spcPct val="100000"/>
              </a:lnSpc>
              <a:spcBef>
                <a:spcPts val="0"/>
              </a:spcBef>
            </a:pPr>
            <a:r>
              <a:rPr lang="en-GB" sz="8400" dirty="0">
                <a:solidFill>
                  <a:schemeClr val="tx1"/>
                </a:solidFill>
                <a:latin typeface="+mj-lt"/>
              </a:rPr>
              <a:t>They talked about other names but they decided that none of them fitted. “So Cumberland it is,” said Grandad.</a:t>
            </a:r>
          </a:p>
          <a:p>
            <a:pPr>
              <a:lnSpc>
                <a:spcPct val="100000"/>
              </a:lnSpc>
              <a:spcBef>
                <a:spcPts val="0"/>
              </a:spcBef>
            </a:pPr>
            <a:r>
              <a:rPr lang="en-GB" sz="8400" dirty="0">
                <a:solidFill>
                  <a:schemeClr val="tx1"/>
                </a:solidFill>
                <a:latin typeface="+mj-lt"/>
              </a:rPr>
              <a:t>James laughed.</a:t>
            </a:r>
          </a:p>
          <a:p>
            <a:pPr>
              <a:lnSpc>
                <a:spcPct val="100000"/>
              </a:lnSpc>
              <a:spcBef>
                <a:spcPts val="0"/>
              </a:spcBef>
            </a:pPr>
            <a:r>
              <a:rPr lang="en-GB" sz="8400" dirty="0">
                <a:solidFill>
                  <a:schemeClr val="tx1"/>
                </a:solidFill>
                <a:latin typeface="+mj-lt"/>
              </a:rPr>
              <a:t>Older brothers can be really annoying.</a:t>
            </a:r>
          </a:p>
        </p:txBody>
      </p:sp>
      <p:sp>
        <p:nvSpPr>
          <p:cNvPr id="4" name="Rectangle 3">
            <a:extLst>
              <a:ext uri="{FF2B5EF4-FFF2-40B4-BE49-F238E27FC236}">
                <a16:creationId xmlns="" xmlns:a16="http://schemas.microsoft.com/office/drawing/2014/main" id="{E7D0F594-D382-478C-AC2E-5A827A55DAB2}"/>
              </a:ext>
            </a:extLst>
          </p:cNvPr>
          <p:cNvSpPr/>
          <p:nvPr/>
        </p:nvSpPr>
        <p:spPr>
          <a:xfrm>
            <a:off x="1280161" y="1200150"/>
            <a:ext cx="1611630"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Spot</a:t>
            </a:r>
          </a:p>
        </p:txBody>
      </p:sp>
      <p:sp>
        <p:nvSpPr>
          <p:cNvPr id="5" name="Rectangle 4">
            <a:extLst>
              <a:ext uri="{FF2B5EF4-FFF2-40B4-BE49-F238E27FC236}">
                <a16:creationId xmlns="" xmlns:a16="http://schemas.microsoft.com/office/drawing/2014/main" id="{467EB925-3779-457C-BCB5-B186D2CA8BF1}"/>
              </a:ext>
            </a:extLst>
          </p:cNvPr>
          <p:cNvSpPr/>
          <p:nvPr/>
        </p:nvSpPr>
        <p:spPr>
          <a:xfrm>
            <a:off x="5024316" y="1200150"/>
            <a:ext cx="1952136" cy="923330"/>
          </a:xfrm>
          <a:prstGeom prst="rect">
            <a:avLst/>
          </a:prstGeom>
          <a:noFill/>
        </p:spPr>
        <p:txBody>
          <a:bodyPr wrap="none" lIns="91440" tIns="45720" rIns="91440" bIns="45720">
            <a:spAutoFit/>
          </a:bodyPr>
          <a:lstStyle/>
          <a:p>
            <a:pPr algn="ctr"/>
            <a:r>
              <a:rPr lang="en-US"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Bonzo</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26122468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EECA4EE-07EB-47A5-A629-462A1D67BA58}"/>
              </a:ext>
            </a:extLst>
          </p:cNvPr>
          <p:cNvPicPr/>
          <p:nvPr/>
        </p:nvPicPr>
        <p:blipFill rotWithShape="1">
          <a:blip r:embed="rId2" cstate="print">
            <a:extLst>
              <a:ext uri="{28A0092B-C50C-407E-A947-70E740481C1C}">
                <a14:useLocalDpi xmlns:a14="http://schemas.microsoft.com/office/drawing/2010/main" val="0"/>
              </a:ext>
            </a:extLst>
          </a:blip>
          <a:srcRect l="1530" r="16070"/>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B5DB30FB-34DC-4353-AD54-EF88F214EF0D}"/>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sz="4400" dirty="0"/>
              <a:t>Cumberland</a:t>
            </a:r>
          </a:p>
        </p:txBody>
      </p:sp>
      <p:sp>
        <p:nvSpPr>
          <p:cNvPr id="3" name="Text Placeholder 2">
            <a:extLst>
              <a:ext uri="{FF2B5EF4-FFF2-40B4-BE49-F238E27FC236}">
                <a16:creationId xmlns="" xmlns:a16="http://schemas.microsoft.com/office/drawing/2014/main" id="{63A3C6E0-7CD6-444B-8599-B633972F7247}"/>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222814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2D6EFD2-2A6B-431B-9F8B-41ADA24D8AAF}"/>
              </a:ext>
            </a:extLst>
          </p:cNvPr>
          <p:cNvSpPr>
            <a:spLocks noGrp="1"/>
          </p:cNvSpPr>
          <p:nvPr>
            <p:ph type="title"/>
          </p:nvPr>
        </p:nvSpPr>
        <p:spPr>
          <a:xfrm>
            <a:off x="1573618" y="1709739"/>
            <a:ext cx="9773831" cy="416774"/>
          </a:xfrm>
        </p:spPr>
        <p:txBody>
          <a:bodyPr>
            <a:normAutofit fontScale="90000"/>
          </a:bodyPr>
          <a:lstStyle/>
          <a:p>
            <a:r>
              <a:rPr lang="en-US" sz="4400" dirty="0"/>
              <a:t>Notes for parents and teachers</a:t>
            </a:r>
            <a:r>
              <a:rPr lang="en-GB" dirty="0"/>
              <a:t/>
            </a:r>
            <a:br>
              <a:rPr lang="en-GB" dirty="0"/>
            </a:br>
            <a:endParaRPr lang="en-GB" dirty="0"/>
          </a:p>
        </p:txBody>
      </p:sp>
      <p:sp>
        <p:nvSpPr>
          <p:cNvPr id="3" name="Text Placeholder 2">
            <a:extLst>
              <a:ext uri="{FF2B5EF4-FFF2-40B4-BE49-F238E27FC236}">
                <a16:creationId xmlns="" xmlns:a16="http://schemas.microsoft.com/office/drawing/2014/main" id="{5794F204-959D-4576-8944-22CA85AB564A}"/>
              </a:ext>
            </a:extLst>
          </p:cNvPr>
          <p:cNvSpPr>
            <a:spLocks noGrp="1"/>
          </p:cNvSpPr>
          <p:nvPr>
            <p:ph type="body" idx="1"/>
          </p:nvPr>
        </p:nvSpPr>
        <p:spPr>
          <a:xfrm>
            <a:off x="831850" y="1967023"/>
            <a:ext cx="10515600" cy="4122627"/>
          </a:xfrm>
        </p:spPr>
        <p:txBody>
          <a:bodyPr>
            <a:normAutofit fontScale="92500"/>
          </a:bodyPr>
          <a:lstStyle/>
          <a:p>
            <a:pPr latinLnBrk="1"/>
            <a:r>
              <a:rPr lang="en-US" sz="1700" dirty="0"/>
              <a:t> </a:t>
            </a:r>
            <a:endParaRPr lang="en-GB" sz="1700" dirty="0"/>
          </a:p>
          <a:p>
            <a:pPr latinLnBrk="1">
              <a:lnSpc>
                <a:spcPct val="100000"/>
              </a:lnSpc>
              <a:spcBef>
                <a:spcPts val="0"/>
              </a:spcBef>
            </a:pPr>
            <a:r>
              <a:rPr lang="en-US" sz="1800" dirty="0">
                <a:solidFill>
                  <a:schemeClr val="tx1"/>
                </a:solidFill>
              </a:rPr>
              <a:t>Cumberland comes from a Fairtrade cooperative in Nepal and his journey to his new home was enabled by </a:t>
            </a:r>
            <a:r>
              <a:rPr lang="en-US" sz="1800" dirty="0" err="1">
                <a:solidFill>
                  <a:schemeClr val="tx1"/>
                </a:solidFill>
              </a:rPr>
              <a:t>Traidcraft</a:t>
            </a:r>
            <a:r>
              <a:rPr lang="en-US" sz="1800" dirty="0">
                <a:solidFill>
                  <a:schemeClr val="tx1"/>
                </a:solidFill>
              </a:rPr>
              <a:t> plc.</a:t>
            </a:r>
            <a:endParaRPr lang="en-GB" sz="1800" dirty="0">
              <a:solidFill>
                <a:schemeClr val="tx1"/>
              </a:solidFill>
            </a:endParaRPr>
          </a:p>
          <a:p>
            <a:pPr latinLnBrk="1">
              <a:lnSpc>
                <a:spcPct val="100000"/>
              </a:lnSpc>
              <a:spcBef>
                <a:spcPts val="0"/>
              </a:spcBef>
            </a:pPr>
            <a:r>
              <a:rPr lang="en-US" sz="1800" dirty="0">
                <a:solidFill>
                  <a:schemeClr val="tx1"/>
                </a:solidFill>
              </a:rPr>
              <a:t> </a:t>
            </a:r>
            <a:endParaRPr lang="en-GB" sz="1800" dirty="0">
              <a:solidFill>
                <a:schemeClr val="tx1"/>
              </a:solidFill>
            </a:endParaRPr>
          </a:p>
          <a:p>
            <a:pPr latinLnBrk="1">
              <a:lnSpc>
                <a:spcPct val="100000"/>
              </a:lnSpc>
              <a:spcBef>
                <a:spcPts val="0"/>
              </a:spcBef>
            </a:pPr>
            <a:r>
              <a:rPr lang="en-US" sz="1800" dirty="0">
                <a:solidFill>
                  <a:schemeClr val="tx1"/>
                </a:solidFill>
              </a:rPr>
              <a:t>This book could be about the importance of names and why we choose names carefully.</a:t>
            </a:r>
            <a:endParaRPr lang="en-GB" sz="1800" dirty="0">
              <a:solidFill>
                <a:schemeClr val="tx1"/>
              </a:solidFill>
            </a:endParaRPr>
          </a:p>
          <a:p>
            <a:pPr latinLnBrk="1">
              <a:lnSpc>
                <a:spcPct val="100000"/>
              </a:lnSpc>
              <a:spcBef>
                <a:spcPts val="0"/>
              </a:spcBef>
            </a:pPr>
            <a:r>
              <a:rPr lang="en-US" sz="1800" dirty="0">
                <a:solidFill>
                  <a:schemeClr val="tx1"/>
                </a:solidFill>
              </a:rPr>
              <a:t>It could be about annoying older brothers or having a nice time with families and the giving and receiving of love. </a:t>
            </a:r>
          </a:p>
          <a:p>
            <a:pPr latinLnBrk="1">
              <a:lnSpc>
                <a:spcPct val="100000"/>
              </a:lnSpc>
              <a:spcBef>
                <a:spcPts val="0"/>
              </a:spcBef>
            </a:pPr>
            <a:r>
              <a:rPr lang="en-US" sz="1800" dirty="0">
                <a:solidFill>
                  <a:schemeClr val="tx1"/>
                </a:solidFill>
              </a:rPr>
              <a:t>Better still it might be about whatever those who hear the story think it is about, but you will only discover what </a:t>
            </a:r>
          </a:p>
          <a:p>
            <a:pPr latinLnBrk="1">
              <a:lnSpc>
                <a:spcPct val="100000"/>
              </a:lnSpc>
              <a:spcBef>
                <a:spcPts val="0"/>
              </a:spcBef>
            </a:pPr>
            <a:r>
              <a:rPr lang="en-US" sz="1800" dirty="0">
                <a:solidFill>
                  <a:schemeClr val="tx1"/>
                </a:solidFill>
              </a:rPr>
              <a:t>children think it is about by talking with them.</a:t>
            </a:r>
            <a:endParaRPr lang="en-GB" sz="1800" dirty="0">
              <a:solidFill>
                <a:schemeClr val="tx1"/>
              </a:solidFill>
            </a:endParaRPr>
          </a:p>
          <a:p>
            <a:pPr latinLnBrk="1">
              <a:lnSpc>
                <a:spcPct val="100000"/>
              </a:lnSpc>
              <a:spcBef>
                <a:spcPts val="0"/>
              </a:spcBef>
            </a:pPr>
            <a:r>
              <a:rPr lang="en-US" sz="1800" dirty="0">
                <a:solidFill>
                  <a:schemeClr val="tx1"/>
                </a:solidFill>
              </a:rPr>
              <a:t> </a:t>
            </a:r>
            <a:endParaRPr lang="en-GB" sz="1800" dirty="0">
              <a:solidFill>
                <a:schemeClr val="tx1"/>
              </a:solidFill>
            </a:endParaRPr>
          </a:p>
          <a:p>
            <a:pPr latinLnBrk="1">
              <a:lnSpc>
                <a:spcPct val="100000"/>
              </a:lnSpc>
              <a:spcBef>
                <a:spcPts val="0"/>
              </a:spcBef>
            </a:pPr>
            <a:r>
              <a:rPr lang="en-US" sz="1800" dirty="0">
                <a:solidFill>
                  <a:schemeClr val="tx1"/>
                </a:solidFill>
              </a:rPr>
              <a:t>This book is one of a series about Cumberland and his world that raise questions about, love, joy, feeling alone, </a:t>
            </a:r>
          </a:p>
          <a:p>
            <a:pPr latinLnBrk="1">
              <a:lnSpc>
                <a:spcPct val="100000"/>
              </a:lnSpc>
              <a:spcBef>
                <a:spcPts val="0"/>
              </a:spcBef>
            </a:pPr>
            <a:r>
              <a:rPr lang="en-US" sz="1800" dirty="0">
                <a:solidFill>
                  <a:schemeClr val="tx1"/>
                </a:solidFill>
              </a:rPr>
              <a:t>enjoying company, being sad and being happy.</a:t>
            </a:r>
          </a:p>
          <a:p>
            <a:pPr latinLnBrk="1">
              <a:lnSpc>
                <a:spcPct val="100000"/>
              </a:lnSpc>
              <a:spcBef>
                <a:spcPts val="0"/>
              </a:spcBef>
            </a:pPr>
            <a:endParaRPr lang="en-US" sz="1800" dirty="0">
              <a:solidFill>
                <a:schemeClr val="tx1"/>
              </a:solidFill>
            </a:endParaRPr>
          </a:p>
          <a:p>
            <a:pPr latinLnBrk="1">
              <a:lnSpc>
                <a:spcPct val="100000"/>
              </a:lnSpc>
              <a:spcBef>
                <a:spcPts val="0"/>
              </a:spcBef>
            </a:pPr>
            <a:r>
              <a:rPr lang="en-US" sz="1800" dirty="0">
                <a:solidFill>
                  <a:schemeClr val="tx1"/>
                </a:solidFill>
              </a:rPr>
              <a:t>You might follow this story with talking about names within the family, perhaps even making a family tree, showing </a:t>
            </a:r>
          </a:p>
          <a:p>
            <a:pPr latinLnBrk="1">
              <a:lnSpc>
                <a:spcPct val="100000"/>
              </a:lnSpc>
              <a:spcBef>
                <a:spcPts val="0"/>
              </a:spcBef>
            </a:pPr>
            <a:r>
              <a:rPr lang="en-US" sz="1800" dirty="0">
                <a:solidFill>
                  <a:schemeClr val="tx1"/>
                </a:solidFill>
              </a:rPr>
              <a:t>the names in each generation. There might be special reasons why some names have been given, although it is </a:t>
            </a:r>
          </a:p>
          <a:p>
            <a:pPr latinLnBrk="1">
              <a:lnSpc>
                <a:spcPct val="100000"/>
              </a:lnSpc>
              <a:spcBef>
                <a:spcPts val="0"/>
              </a:spcBef>
            </a:pPr>
            <a:r>
              <a:rPr lang="en-US" sz="1800" dirty="0">
                <a:solidFill>
                  <a:schemeClr val="tx1"/>
                </a:solidFill>
              </a:rPr>
              <a:t>unlikely that they will be linked to sausages.</a:t>
            </a:r>
          </a:p>
          <a:p>
            <a:pPr latinLnBrk="1">
              <a:lnSpc>
                <a:spcPct val="100000"/>
              </a:lnSpc>
              <a:spcBef>
                <a:spcPts val="0"/>
              </a:spcBef>
            </a:pPr>
            <a:endParaRPr lang="en-US" sz="1700" dirty="0"/>
          </a:p>
          <a:p>
            <a:pPr latinLnBrk="1">
              <a:lnSpc>
                <a:spcPct val="100000"/>
              </a:lnSpc>
              <a:spcBef>
                <a:spcPts val="0"/>
              </a:spcBef>
            </a:pPr>
            <a:endParaRPr lang="en-GB" sz="1700" dirty="0"/>
          </a:p>
          <a:p>
            <a:endParaRPr lang="en-GB" dirty="0"/>
          </a:p>
        </p:txBody>
      </p:sp>
      <p:pic>
        <p:nvPicPr>
          <p:cNvPr id="5" name="Picture 4">
            <a:extLst>
              <a:ext uri="{FF2B5EF4-FFF2-40B4-BE49-F238E27FC236}">
                <a16:creationId xmlns="" xmlns:a16="http://schemas.microsoft.com/office/drawing/2014/main" id="{199A49C2-6ED9-4E9F-BCD9-AB7EB246356F}"/>
              </a:ext>
            </a:extLst>
          </p:cNvPr>
          <p:cNvPicPr/>
          <p:nvPr/>
        </p:nvPicPr>
        <p:blipFill>
          <a:blip r:embed="rId2">
            <a:extLst>
              <a:ext uri="{28A0092B-C50C-407E-A947-70E740481C1C}">
                <a14:useLocalDpi xmlns:a14="http://schemas.microsoft.com/office/drawing/2010/main" val="0"/>
              </a:ext>
            </a:extLst>
          </a:blip>
          <a:stretch>
            <a:fillRect/>
          </a:stretch>
        </p:blipFill>
        <p:spPr>
          <a:xfrm>
            <a:off x="9954228" y="466089"/>
            <a:ext cx="883111" cy="691379"/>
          </a:xfrm>
          <a:prstGeom prst="rect">
            <a:avLst/>
          </a:prstGeom>
        </p:spPr>
      </p:pic>
    </p:spTree>
    <p:extLst>
      <p:ext uri="{BB962C8B-B14F-4D97-AF65-F5344CB8AC3E}">
        <p14:creationId xmlns:p14="http://schemas.microsoft.com/office/powerpoint/2010/main" val="1620756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BDDC60-BEF2-4965-A5B2-17A0A6B2B25E}"/>
              </a:ext>
            </a:extLst>
          </p:cNvPr>
          <p:cNvSpPr>
            <a:spLocks noGrp="1"/>
          </p:cNvSpPr>
          <p:nvPr>
            <p:ph type="title"/>
          </p:nvPr>
        </p:nvSpPr>
        <p:spPr>
          <a:xfrm>
            <a:off x="476693" y="471451"/>
            <a:ext cx="10515600" cy="6152634"/>
          </a:xfrm>
        </p:spPr>
        <p:txBody>
          <a:bodyPr>
            <a:normAutofit/>
          </a:bodyPr>
          <a:lstStyle/>
          <a:p>
            <a:pPr marL="0" indent="0"/>
            <a:r>
              <a:rPr lang="en-GB" sz="3100" dirty="0"/>
              <a:t/>
            </a:r>
            <a:br>
              <a:rPr lang="en-GB" sz="3100" dirty="0"/>
            </a:br>
            <a:r>
              <a:rPr lang="en-GB" sz="3100" dirty="0"/>
              <a:t/>
            </a:r>
            <a:br>
              <a:rPr lang="en-GB" sz="3100" dirty="0"/>
            </a:br>
            <a:r>
              <a:rPr lang="en-GB" sz="1800" dirty="0"/>
              <a:t>Published 2018 in association with Bear Lands Publishing, St. Mary’s Centre, </a:t>
            </a:r>
            <a:r>
              <a:rPr lang="en-GB" sz="1800" dirty="0" err="1"/>
              <a:t>Llys</a:t>
            </a:r>
            <a:r>
              <a:rPr lang="en-GB" sz="1800" dirty="0"/>
              <a:t> </a:t>
            </a:r>
            <a:r>
              <a:rPr lang="en-GB" sz="1800" dirty="0" err="1"/>
              <a:t>Onnen</a:t>
            </a:r>
            <a:r>
              <a:rPr lang="en-GB" sz="1800" dirty="0"/>
              <a:t>, </a:t>
            </a:r>
            <a:r>
              <a:rPr lang="en-GB" sz="1800" smtClean="0"/>
              <a:t>Abergwyngregyn</a:t>
            </a:r>
            <a:r>
              <a:rPr lang="en-GB" sz="1800" dirty="0"/>
              <a:t>, Gwynedd, LL33 0LD, Wales.</a:t>
            </a:r>
            <a:br>
              <a:rPr lang="en-GB" sz="1800" dirty="0"/>
            </a:br>
            <a:r>
              <a:rPr lang="en-GB" sz="1800" dirty="0"/>
              <a:t/>
            </a:r>
            <a:br>
              <a:rPr lang="en-GB" sz="1800" dirty="0"/>
            </a:br>
            <a:r>
              <a:rPr lang="en-GB" sz="1800" dirty="0"/>
              <a:t>Copyright </a:t>
            </a:r>
            <a:r>
              <a:rPr lang="en-GB" sz="1800" dirty="0" smtClean="0"/>
              <a:t>© 2018 </a:t>
            </a:r>
            <a:r>
              <a:rPr lang="en-GB" sz="1800" dirty="0"/>
              <a:t>David </a:t>
            </a:r>
            <a:r>
              <a:rPr lang="en-GB" sz="1800" dirty="0" smtClean="0"/>
              <a:t>W. </a:t>
            </a:r>
            <a:r>
              <a:rPr lang="en-GB" sz="1800" dirty="0"/>
              <a:t>Lankshear (text and illustrations).</a:t>
            </a:r>
            <a:br>
              <a:rPr lang="en-GB" sz="1800" dirty="0"/>
            </a:br>
            <a:r>
              <a:rPr lang="en-GB" sz="1800" dirty="0"/>
              <a:t/>
            </a:r>
            <a:br>
              <a:rPr lang="en-GB" sz="1800" dirty="0"/>
            </a:br>
            <a:r>
              <a:rPr lang="en-GB" sz="1800" dirty="0"/>
              <a:t>David W Lankshear has asserted his right under the Copyright, Design and Patents Act 1988 to be identified as the author of this Work.</a:t>
            </a:r>
            <a:br>
              <a:rPr lang="en-GB" sz="1800" dirty="0"/>
            </a:br>
            <a:r>
              <a:rPr lang="en-GB" sz="1800" dirty="0"/>
              <a:t>All rights reserved. No part of this publication may be reproduced, stored in a retrieval system, or transmitted, in any form or by any means, electronic, electrostatic, magnetic tape, mechanical, photocopying, recording or otherwise, without full acknowledgement of Bear Lands Publishing and copyright holders.</a:t>
            </a:r>
            <a:br>
              <a:rPr lang="en-GB" sz="1800" dirty="0"/>
            </a:br>
            <a:r>
              <a:rPr lang="en-GB" sz="1800" dirty="0"/>
              <a:t/>
            </a:r>
            <a:br>
              <a:rPr lang="en-GB" sz="1800" dirty="0"/>
            </a:br>
            <a:r>
              <a:rPr lang="en-GB" sz="1800" dirty="0"/>
              <a:t>First published 2018</a:t>
            </a:r>
            <a:br>
              <a:rPr lang="en-GB" sz="1800" dirty="0"/>
            </a:br>
            <a:endParaRPr lang="en-GB" sz="1800" dirty="0"/>
          </a:p>
        </p:txBody>
      </p:sp>
      <p:pic>
        <p:nvPicPr>
          <p:cNvPr id="3" name="Picture 2">
            <a:extLst>
              <a:ext uri="{FF2B5EF4-FFF2-40B4-BE49-F238E27FC236}">
                <a16:creationId xmlns="" xmlns:a16="http://schemas.microsoft.com/office/drawing/2014/main" id="{63E050FA-87C4-4FC8-8F9B-7AE0939DAEFB}"/>
              </a:ext>
            </a:extLst>
          </p:cNvPr>
          <p:cNvPicPr/>
          <p:nvPr/>
        </p:nvPicPr>
        <p:blipFill>
          <a:blip r:embed="rId2">
            <a:extLst>
              <a:ext uri="{28A0092B-C50C-407E-A947-70E740481C1C}">
                <a14:useLocalDpi xmlns:a14="http://schemas.microsoft.com/office/drawing/2010/main" val="0"/>
              </a:ext>
            </a:extLst>
          </a:blip>
          <a:stretch>
            <a:fillRect/>
          </a:stretch>
        </p:blipFill>
        <p:spPr>
          <a:xfrm>
            <a:off x="9954228" y="466089"/>
            <a:ext cx="883111" cy="691379"/>
          </a:xfrm>
          <a:prstGeom prst="rect">
            <a:avLst/>
          </a:prstGeom>
        </p:spPr>
      </p:pic>
    </p:spTree>
    <p:extLst>
      <p:ext uri="{BB962C8B-B14F-4D97-AF65-F5344CB8AC3E}">
        <p14:creationId xmlns:p14="http://schemas.microsoft.com/office/powerpoint/2010/main" val="415118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26A29D0-1602-4279-A6E8-313304865E1E}"/>
              </a:ext>
            </a:extLst>
          </p:cNvPr>
          <p:cNvPicPr/>
          <p:nvPr/>
        </p:nvPicPr>
        <p:blipFill rotWithShape="1">
          <a:blip r:embed="rId2" cstate="print">
            <a:extLst>
              <a:ext uri="{28A0092B-C50C-407E-A947-70E740481C1C}">
                <a14:useLocalDpi xmlns:a14="http://schemas.microsoft.com/office/drawing/2010/main" val="0"/>
              </a:ext>
            </a:extLst>
          </a:blip>
          <a:srcRect l="4472" r="13401" b="-2"/>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3B36263F-415E-446E-B6DB-FA4A52CAA8C6}"/>
              </a:ext>
            </a:extLst>
          </p:cNvPr>
          <p:cNvSpPr>
            <a:spLocks noGrp="1"/>
          </p:cNvSpPr>
          <p:nvPr>
            <p:ph type="title"/>
          </p:nvPr>
        </p:nvSpPr>
        <p:spPr>
          <a:xfrm>
            <a:off x="8174735" y="640081"/>
            <a:ext cx="3377183" cy="5577839"/>
          </a:xfrm>
          <a:noFill/>
        </p:spPr>
        <p:txBody>
          <a:bodyPr vert="horz" lIns="91440" tIns="45720" rIns="91440" bIns="45720" rtlCol="0" anchor="b">
            <a:noAutofit/>
          </a:bodyPr>
          <a:lstStyle/>
          <a:p>
            <a:r>
              <a:rPr lang="en-US" sz="4000" dirty="0"/>
              <a:t>The dog did not see much of the journey because he was inside a box, inside a container.</a:t>
            </a:r>
          </a:p>
        </p:txBody>
      </p:sp>
      <p:sp>
        <p:nvSpPr>
          <p:cNvPr id="3" name="Text Placeholder 2">
            <a:extLst>
              <a:ext uri="{FF2B5EF4-FFF2-40B4-BE49-F238E27FC236}">
                <a16:creationId xmlns="" xmlns:a16="http://schemas.microsoft.com/office/drawing/2014/main" id="{456A0F78-47C1-46DC-9006-44739508D505}"/>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dirty="0">
              <a:solidFill>
                <a:schemeClr val="tx1"/>
              </a:solidFill>
            </a:endParaRPr>
          </a:p>
        </p:txBody>
      </p:sp>
    </p:spTree>
    <p:extLst>
      <p:ext uri="{BB962C8B-B14F-4D97-AF65-F5344CB8AC3E}">
        <p14:creationId xmlns:p14="http://schemas.microsoft.com/office/powerpoint/2010/main" val="5716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883B31C-56B3-40CC-B587-42F4F482887B}"/>
              </a:ext>
            </a:extLst>
          </p:cNvPr>
          <p:cNvPicPr/>
          <p:nvPr/>
        </p:nvPicPr>
        <p:blipFill rotWithShape="1">
          <a:blip r:embed="rId2" cstate="print">
            <a:extLst>
              <a:ext uri="{28A0092B-C50C-407E-A947-70E740481C1C}">
                <a14:useLocalDpi xmlns:a14="http://schemas.microsoft.com/office/drawing/2010/main" val="0"/>
              </a:ext>
            </a:extLst>
          </a:blip>
          <a:srcRect l="795" r="16805"/>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ECBC2E6B-14CC-4141-8AC3-6E015717A4E8}"/>
              </a:ext>
            </a:extLst>
          </p:cNvPr>
          <p:cNvSpPr>
            <a:spLocks noGrp="1"/>
          </p:cNvSpPr>
          <p:nvPr>
            <p:ph type="title"/>
          </p:nvPr>
        </p:nvSpPr>
        <p:spPr>
          <a:xfrm>
            <a:off x="8174735" y="640081"/>
            <a:ext cx="3377183" cy="5577839"/>
          </a:xfrm>
          <a:noFill/>
        </p:spPr>
        <p:txBody>
          <a:bodyPr vert="horz" lIns="91440" tIns="45720" rIns="91440" bIns="45720" rtlCol="0" anchor="b">
            <a:normAutofit fontScale="90000"/>
          </a:bodyPr>
          <a:lstStyle/>
          <a:p>
            <a:r>
              <a:rPr lang="en-US" sz="4400" dirty="0"/>
              <a:t>The container came on a ship and then on a lorry. Then the box was put in a van which brought it to Granny and Grandad’s house.</a:t>
            </a:r>
          </a:p>
        </p:txBody>
      </p:sp>
      <p:sp>
        <p:nvSpPr>
          <p:cNvPr id="3" name="Text Placeholder 2">
            <a:extLst>
              <a:ext uri="{FF2B5EF4-FFF2-40B4-BE49-F238E27FC236}">
                <a16:creationId xmlns="" xmlns:a16="http://schemas.microsoft.com/office/drawing/2014/main" id="{399104D6-3A94-45FE-94C6-338A13DF75C8}"/>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r>
              <a:rPr lang="en-US" sz="2000" dirty="0">
                <a:solidFill>
                  <a:schemeClr val="tx1"/>
                </a:solidFill>
              </a:rPr>
              <a:t> r </a:t>
            </a:r>
          </a:p>
        </p:txBody>
      </p:sp>
    </p:spTree>
    <p:extLst>
      <p:ext uri="{BB962C8B-B14F-4D97-AF65-F5344CB8AC3E}">
        <p14:creationId xmlns:p14="http://schemas.microsoft.com/office/powerpoint/2010/main" val="301209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DD88C0D-72FF-4172-9C4D-C86BE6F2EB15}"/>
              </a:ext>
            </a:extLst>
          </p:cNvPr>
          <p:cNvPicPr/>
          <p:nvPr/>
        </p:nvPicPr>
        <p:blipFill rotWithShape="1">
          <a:blip r:embed="rId2" cstate="print">
            <a:extLst>
              <a:ext uri="{28A0092B-C50C-407E-A947-70E740481C1C}">
                <a14:useLocalDpi xmlns:a14="http://schemas.microsoft.com/office/drawing/2010/main" val="0"/>
              </a:ext>
            </a:extLst>
          </a:blip>
          <a:srcRect l="7806" r="9794"/>
          <a:stretch/>
        </p:blipFill>
        <p:spPr>
          <a:xfrm>
            <a:off x="20" y="10"/>
            <a:ext cx="7534636" cy="6857990"/>
          </a:xfrm>
          <a:prstGeom prst="rect">
            <a:avLst/>
          </a:prstGeom>
        </p:spPr>
      </p:pic>
      <p:sp>
        <p:nvSpPr>
          <p:cNvPr id="2" name="Title 1">
            <a:extLst>
              <a:ext uri="{FF2B5EF4-FFF2-40B4-BE49-F238E27FC236}">
                <a16:creationId xmlns="" xmlns:a16="http://schemas.microsoft.com/office/drawing/2014/main" id="{1E9FCE4C-5CFA-4C63-B2BB-1CF8955F46D4}"/>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000" dirty="0"/>
              <a:t>When Granny opened the box and saw the dog she said, “This is just what we need.”</a:t>
            </a:r>
          </a:p>
        </p:txBody>
      </p:sp>
      <p:sp>
        <p:nvSpPr>
          <p:cNvPr id="3" name="Text Placeholder 2">
            <a:extLst>
              <a:ext uri="{FF2B5EF4-FFF2-40B4-BE49-F238E27FC236}">
                <a16:creationId xmlns="" xmlns:a16="http://schemas.microsoft.com/office/drawing/2014/main" id="{E580A355-23FC-4E50-9296-65905E5ABB84}"/>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193101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33.JPG">
            <a:extLst>
              <a:ext uri="{FF2B5EF4-FFF2-40B4-BE49-F238E27FC236}">
                <a16:creationId xmlns="" xmlns:a16="http://schemas.microsoft.com/office/drawing/2014/main" id="{C873077F-CDAD-46C3-8927-62C17A644673}"/>
              </a:ext>
            </a:extLst>
          </p:cNvPr>
          <p:cNvPicPr/>
          <p:nvPr/>
        </p:nvPicPr>
        <p:blipFill rotWithShape="1">
          <a:blip r:embed="rId2" cstate="print">
            <a:extLst>
              <a:ext uri="{28A0092B-C50C-407E-A947-70E740481C1C}">
                <a14:useLocalDpi xmlns:a14="http://schemas.microsoft.com/office/drawing/2010/main" val="0"/>
              </a:ext>
            </a:extLst>
          </a:blip>
          <a:srcRect l="1079" r="16521"/>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083C9C14-5705-44ED-AAD9-D1D0F02E9255}"/>
              </a:ext>
            </a:extLst>
          </p:cNvPr>
          <p:cNvSpPr>
            <a:spLocks noGrp="1"/>
          </p:cNvSpPr>
          <p:nvPr>
            <p:ph type="title"/>
          </p:nvPr>
        </p:nvSpPr>
        <p:spPr>
          <a:xfrm>
            <a:off x="8174735" y="640081"/>
            <a:ext cx="3377183" cy="5577839"/>
          </a:xfrm>
          <a:noFill/>
        </p:spPr>
        <p:txBody>
          <a:bodyPr vert="horz" lIns="91440" tIns="45720" rIns="91440" bIns="45720" rtlCol="0" anchor="b">
            <a:normAutofit fontScale="90000"/>
          </a:bodyPr>
          <a:lstStyle/>
          <a:p>
            <a:r>
              <a:rPr lang="en-US" sz="4400" dirty="0"/>
              <a:t>Granny placed the dog by the door. “There you are,” she said, “he is just the right size.” Grandad nodded.</a:t>
            </a:r>
          </a:p>
        </p:txBody>
      </p:sp>
      <p:sp>
        <p:nvSpPr>
          <p:cNvPr id="3" name="Text Placeholder 2">
            <a:extLst>
              <a:ext uri="{FF2B5EF4-FFF2-40B4-BE49-F238E27FC236}">
                <a16:creationId xmlns="" xmlns:a16="http://schemas.microsoft.com/office/drawing/2014/main" id="{5952FB61-2F04-4D41-A663-F492A6C64C80}"/>
              </a:ext>
            </a:extLst>
          </p:cNvPr>
          <p:cNvSpPr>
            <a:spLocks noGrp="1"/>
          </p:cNvSpPr>
          <p:nvPr>
            <p:ph type="body" idx="1"/>
          </p:nvPr>
        </p:nvSpPr>
        <p:spPr>
          <a:xfrm>
            <a:off x="8174735" y="6172201"/>
            <a:ext cx="3377184" cy="45719"/>
          </a:xfrm>
          <a:noFill/>
        </p:spPr>
        <p:txBody>
          <a:bodyPr vert="horz" lIns="91440" tIns="45720" rIns="91440" bIns="45720" rtlCol="0">
            <a:normAutofit fontScale="25000" lnSpcReduction="20000"/>
          </a:bodyPr>
          <a:lstStyle/>
          <a:p>
            <a:endParaRPr lang="en-US" sz="2000" dirty="0">
              <a:solidFill>
                <a:schemeClr val="tx1"/>
              </a:solidFill>
            </a:endParaRPr>
          </a:p>
        </p:txBody>
      </p:sp>
    </p:spTree>
    <p:extLst>
      <p:ext uri="{BB962C8B-B14F-4D97-AF65-F5344CB8AC3E}">
        <p14:creationId xmlns:p14="http://schemas.microsoft.com/office/powerpoint/2010/main" val="30112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34.JPG">
            <a:extLst>
              <a:ext uri="{FF2B5EF4-FFF2-40B4-BE49-F238E27FC236}">
                <a16:creationId xmlns="" xmlns:a16="http://schemas.microsoft.com/office/drawing/2014/main" id="{25BFBB1C-179D-440B-AEF6-34A9CD333162}"/>
              </a:ext>
            </a:extLst>
          </p:cNvPr>
          <p:cNvPicPr/>
          <p:nvPr/>
        </p:nvPicPr>
        <p:blipFill rotWithShape="1">
          <a:blip r:embed="rId2" cstate="print">
            <a:extLst>
              <a:ext uri="{28A0092B-C50C-407E-A947-70E740481C1C}">
                <a14:useLocalDpi xmlns:a14="http://schemas.microsoft.com/office/drawing/2010/main" val="0"/>
              </a:ext>
            </a:extLst>
          </a:blip>
          <a:srcRect l="17600"/>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402CBCA2-F218-4EC7-BDF0-536CB5F4C047}"/>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400" dirty="0"/>
              <a:t>The dog was glad he was able to stretch out. He had been really cramped, curled up in his box.</a:t>
            </a:r>
          </a:p>
        </p:txBody>
      </p:sp>
      <p:sp>
        <p:nvSpPr>
          <p:cNvPr id="3" name="Text Placeholder 2">
            <a:extLst>
              <a:ext uri="{FF2B5EF4-FFF2-40B4-BE49-F238E27FC236}">
                <a16:creationId xmlns="" xmlns:a16="http://schemas.microsoft.com/office/drawing/2014/main" id="{6D101221-BB06-4B42-92FE-1857EA35579B}"/>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304128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78.JPG">
            <a:extLst>
              <a:ext uri="{FF2B5EF4-FFF2-40B4-BE49-F238E27FC236}">
                <a16:creationId xmlns="" xmlns:a16="http://schemas.microsoft.com/office/drawing/2014/main" id="{CE8F63CC-D666-43F0-9524-AC853ADAD043}"/>
              </a:ext>
            </a:extLst>
          </p:cNvPr>
          <p:cNvPicPr/>
          <p:nvPr/>
        </p:nvPicPr>
        <p:blipFill rotWithShape="1">
          <a:blip r:embed="rId2" cstate="print">
            <a:extLst>
              <a:ext uri="{28A0092B-C50C-407E-A947-70E740481C1C}">
                <a14:useLocalDpi xmlns:a14="http://schemas.microsoft.com/office/drawing/2010/main" val="0"/>
              </a:ext>
            </a:extLst>
          </a:blip>
          <a:srcRect l="4808" r="12792"/>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001799D9-8A54-4604-87A7-F32BA7AF8D94}"/>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400" dirty="0"/>
              <a:t>This is how the dog saw the </a:t>
            </a:r>
            <a:r>
              <a:rPr lang="en-US" sz="4000" dirty="0"/>
              <a:t>world</a:t>
            </a:r>
            <a:r>
              <a:rPr lang="en-US" sz="4400" dirty="0"/>
              <a:t> until the day Fran and James arrived.</a:t>
            </a:r>
          </a:p>
        </p:txBody>
      </p:sp>
      <p:sp>
        <p:nvSpPr>
          <p:cNvPr id="3" name="Text Placeholder 2">
            <a:extLst>
              <a:ext uri="{FF2B5EF4-FFF2-40B4-BE49-F238E27FC236}">
                <a16:creationId xmlns="" xmlns:a16="http://schemas.microsoft.com/office/drawing/2014/main" id="{2F163AAA-56A7-48BF-B7D9-8FA61812FC2B}"/>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r>
              <a:rPr lang="en-US" sz="2000" dirty="0">
                <a:solidFill>
                  <a:schemeClr val="tx1"/>
                </a:solidFill>
              </a:rPr>
              <a:t>.</a:t>
            </a:r>
          </a:p>
        </p:txBody>
      </p:sp>
    </p:spTree>
    <p:extLst>
      <p:ext uri="{BB962C8B-B14F-4D97-AF65-F5344CB8AC3E}">
        <p14:creationId xmlns:p14="http://schemas.microsoft.com/office/powerpoint/2010/main" val="226329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Users\david\Pictures\Cumberland\IMG_4285.JPG">
            <a:extLst>
              <a:ext uri="{FF2B5EF4-FFF2-40B4-BE49-F238E27FC236}">
                <a16:creationId xmlns="" xmlns:a16="http://schemas.microsoft.com/office/drawing/2014/main" id="{395F5D04-7C24-45D9-BEB2-E71BEF05220D}"/>
              </a:ext>
            </a:extLst>
          </p:cNvPr>
          <p:cNvPicPr/>
          <p:nvPr/>
        </p:nvPicPr>
        <p:blipFill rotWithShape="1">
          <a:blip r:embed="rId2" cstate="print">
            <a:extLst>
              <a:ext uri="{28A0092B-C50C-407E-A947-70E740481C1C}">
                <a14:useLocalDpi xmlns:a14="http://schemas.microsoft.com/office/drawing/2010/main" val="0"/>
              </a:ext>
            </a:extLst>
          </a:blip>
          <a:srcRect r="17325"/>
          <a:stretch/>
        </p:blipFill>
        <p:spPr bwMode="auto">
          <a:xfrm>
            <a:off x="20" y="10"/>
            <a:ext cx="7534636" cy="6857990"/>
          </a:xfrm>
          <a:prstGeom prst="rect">
            <a:avLst/>
          </a:prstGeom>
          <a:noFill/>
        </p:spPr>
      </p:pic>
      <p:sp>
        <p:nvSpPr>
          <p:cNvPr id="2" name="Title 1">
            <a:extLst>
              <a:ext uri="{FF2B5EF4-FFF2-40B4-BE49-F238E27FC236}">
                <a16:creationId xmlns="" xmlns:a16="http://schemas.microsoft.com/office/drawing/2014/main" id="{56B909BA-D559-4800-957E-DE022897169D}"/>
              </a:ext>
            </a:extLst>
          </p:cNvPr>
          <p:cNvSpPr>
            <a:spLocks noGrp="1"/>
          </p:cNvSpPr>
          <p:nvPr>
            <p:ph type="title"/>
          </p:nvPr>
        </p:nvSpPr>
        <p:spPr>
          <a:xfrm>
            <a:off x="8174735" y="640081"/>
            <a:ext cx="3377183" cy="5577839"/>
          </a:xfrm>
          <a:noFill/>
        </p:spPr>
        <p:txBody>
          <a:bodyPr vert="horz" lIns="91440" tIns="45720" rIns="91440" bIns="45720" rtlCol="0" anchor="b">
            <a:normAutofit/>
          </a:bodyPr>
          <a:lstStyle/>
          <a:p>
            <a:r>
              <a:rPr lang="en-US" sz="4400" dirty="0"/>
              <a:t>Then the dog saw the world like this as Fran picked him up and whirled him round.</a:t>
            </a:r>
          </a:p>
        </p:txBody>
      </p:sp>
      <p:sp>
        <p:nvSpPr>
          <p:cNvPr id="3" name="Text Placeholder 2">
            <a:extLst>
              <a:ext uri="{FF2B5EF4-FFF2-40B4-BE49-F238E27FC236}">
                <a16:creationId xmlns="" xmlns:a16="http://schemas.microsoft.com/office/drawing/2014/main" id="{AAA4CFEB-1BA5-4B2A-831A-14AC6002CF27}"/>
              </a:ext>
            </a:extLst>
          </p:cNvPr>
          <p:cNvSpPr>
            <a:spLocks noGrp="1"/>
          </p:cNvSpPr>
          <p:nvPr>
            <p:ph type="body" idx="1"/>
          </p:nvPr>
        </p:nvSpPr>
        <p:spPr>
          <a:xfrm>
            <a:off x="8174735" y="4571999"/>
            <a:ext cx="3377184" cy="1645921"/>
          </a:xfrm>
          <a:noFill/>
        </p:spPr>
        <p:txBody>
          <a:bodyPr vert="horz" lIns="91440" tIns="45720" rIns="91440" bIns="45720" rtlCol="0">
            <a:normAutofit/>
          </a:bodyPr>
          <a:lstStyle/>
          <a:p>
            <a:endParaRPr lang="en-US" sz="2000">
              <a:solidFill>
                <a:schemeClr val="tx1"/>
              </a:solidFill>
            </a:endParaRPr>
          </a:p>
        </p:txBody>
      </p:sp>
    </p:spTree>
    <p:extLst>
      <p:ext uri="{BB962C8B-B14F-4D97-AF65-F5344CB8AC3E}">
        <p14:creationId xmlns:p14="http://schemas.microsoft.com/office/powerpoint/2010/main" val="856346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180</TotalTime>
  <Words>446</Words>
  <Application>Microsoft Office PowerPoint</Application>
  <PresentationFormat>Custom</PresentationFormat>
  <Paragraphs>47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How the dog got his name</vt:lpstr>
      <vt:lpstr>The dog arrived at Granny and Grandad’s house after a long journey. It came from Nepal.</vt:lpstr>
      <vt:lpstr>The dog did not see much of the journey because he was inside a box, inside a container.</vt:lpstr>
      <vt:lpstr>The container came on a ship and then on a lorry. Then the box was put in a van which brought it to Granny and Grandad’s house.</vt:lpstr>
      <vt:lpstr>When Granny opened the box and saw the dog she said, “This is just what we need.”</vt:lpstr>
      <vt:lpstr>Granny placed the dog by the door. “There you are,” she said, “he is just the right size.” Grandad nodded.</vt:lpstr>
      <vt:lpstr>The dog was glad he was able to stretch out. He had been really cramped, curled up in his box.</vt:lpstr>
      <vt:lpstr>This is how the dog saw the world until the day Fran and James arrived.</vt:lpstr>
      <vt:lpstr>Then the dog saw the world like this as Fran picked him up and whirled him round.</vt:lpstr>
      <vt:lpstr>Fran made the dog go upstairs. It is hard to go upstairs when your front legs are on different stairs from your back legs.</vt:lpstr>
      <vt:lpstr>Going down was harder, because his back legs kept trying to overtake his front legs.</vt:lpstr>
      <vt:lpstr>Fran took the dog into the garden. It was cold and damp outside. It was late autumn.</vt:lpstr>
      <vt:lpstr>Suddenly Fran dropped the dog under a quince bush and went to kick up leaves. Some of them fell on the dog.</vt:lpstr>
      <vt:lpstr>Just then Granny called Fran into the kitchen. “Where is the dog you took out with you?” asked Granny.</vt:lpstr>
      <vt:lpstr>“Brush all the leaves off the dog before you bring him back.” called Granny. Fran put the dog down by the shed and brushed them off.</vt:lpstr>
      <vt:lpstr>“Put the dog on the radiator to dry off,” said Granny. “What is the dog’s name?” asked Fran. “He hasn’t got one yet,” said Grandad.</vt:lpstr>
      <vt:lpstr>James thought names should describe things as they are, so he said, “We could call him ‘stuffed toy’.”  “No, I don’t like that name,” said Granny.</vt:lpstr>
      <vt:lpstr>“Stuffed toy is a rotten name. How would you like to be called ‘annoying older brother’?” said Fran. “Have you finished setting the table?” asked Granny.</vt:lpstr>
      <vt:lpstr>Grandad was cooking sausages for lunch, “Why don’t we call the dog Cumberland?” he said.</vt:lpstr>
      <vt:lpstr>Marmaduke</vt:lpstr>
      <vt:lpstr>Cumberland</vt:lpstr>
      <vt:lpstr>Notes for parents and teachers </vt:lpstr>
      <vt:lpstr>  Published 2018 in association with Bear Lands Publishing, St. Mary’s Centre, Llys Onnen, Abergwyngregyn, Gwynedd, LL33 0LD, Wales.  Copyright © 2018 David W. Lankshear (text and illustrations).  David W Lankshear has asserted his right under the Copyright, Design and Patents Act 1988 to be identified as the author of this Work. All rights reserved. No part of this publication may be reproduced, stored in a retrieval system, or transmitted, in any form or by any means, electronic, electrostatic, magnetic tape, mechanical, photocopying, recording or otherwise, without full acknowledgement of Bear Lands Publishing and copyright holders.  First published 2018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dog got his name</dc:title>
  <dc:creator>David Lankshear</dc:creator>
  <cp:lastModifiedBy>Margaret West</cp:lastModifiedBy>
  <cp:revision>21</cp:revision>
  <cp:lastPrinted>2018-05-20T14:12:21Z</cp:lastPrinted>
  <dcterms:created xsi:type="dcterms:W3CDTF">2018-05-14T16:00:16Z</dcterms:created>
  <dcterms:modified xsi:type="dcterms:W3CDTF">2018-09-01T15:22:50Z</dcterms:modified>
</cp:coreProperties>
</file>