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64350" cy="9998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5" d="100"/>
          <a:sy n="85" d="100"/>
        </p:scale>
        <p:origin x="-101"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EFBDA4-6DE7-4209-8DA7-EF51CC7195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A94CA800-6335-4B70-97B5-3CC802DE35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9000C238-475A-4C9D-AE0F-9F03A003AB40}"/>
              </a:ext>
            </a:extLst>
          </p:cNvPr>
          <p:cNvSpPr>
            <a:spLocks noGrp="1"/>
          </p:cNvSpPr>
          <p:nvPr>
            <p:ph type="dt" sz="half" idx="10"/>
          </p:nvPr>
        </p:nvSpPr>
        <p:spPr/>
        <p:txBody>
          <a:bodyPr/>
          <a:lstStyle/>
          <a:p>
            <a:fld id="{DECFC41D-9179-4CCB-855F-B136C2DDEF95}" type="datetimeFigureOut">
              <a:rPr lang="en-GB" smtClean="0"/>
              <a:t>01/09/2018</a:t>
            </a:fld>
            <a:endParaRPr lang="en-GB"/>
          </a:p>
        </p:txBody>
      </p:sp>
      <p:sp>
        <p:nvSpPr>
          <p:cNvPr id="5" name="Footer Placeholder 4">
            <a:extLst>
              <a:ext uri="{FF2B5EF4-FFF2-40B4-BE49-F238E27FC236}">
                <a16:creationId xmlns="" xmlns:a16="http://schemas.microsoft.com/office/drawing/2014/main" id="{098E4954-FB0C-47DC-9BAE-0F56F0367A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6EB39A5B-4C30-42CB-A756-F6CDCF3A4C74}"/>
              </a:ext>
            </a:extLst>
          </p:cNvPr>
          <p:cNvSpPr>
            <a:spLocks noGrp="1"/>
          </p:cNvSpPr>
          <p:nvPr>
            <p:ph type="sldNum" sz="quarter" idx="12"/>
          </p:nvPr>
        </p:nvSpPr>
        <p:spPr/>
        <p:txBody>
          <a:bodyPr/>
          <a:lstStyle/>
          <a:p>
            <a:fld id="{D7AC0E57-1B31-4457-A56E-87105EAA8827}" type="slidenum">
              <a:rPr lang="en-GB" smtClean="0"/>
              <a:t>‹#›</a:t>
            </a:fld>
            <a:endParaRPr lang="en-GB"/>
          </a:p>
        </p:txBody>
      </p:sp>
    </p:spTree>
    <p:extLst>
      <p:ext uri="{BB962C8B-B14F-4D97-AF65-F5344CB8AC3E}">
        <p14:creationId xmlns:p14="http://schemas.microsoft.com/office/powerpoint/2010/main" val="4157557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D604F8-3CC6-480B-9376-30095C6A4C6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F0DD7922-57DB-4774-A3CB-ACEB136804B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445614F2-3138-4F18-A1F6-F482133B6C21}"/>
              </a:ext>
            </a:extLst>
          </p:cNvPr>
          <p:cNvSpPr>
            <a:spLocks noGrp="1"/>
          </p:cNvSpPr>
          <p:nvPr>
            <p:ph type="dt" sz="half" idx="10"/>
          </p:nvPr>
        </p:nvSpPr>
        <p:spPr/>
        <p:txBody>
          <a:bodyPr/>
          <a:lstStyle/>
          <a:p>
            <a:fld id="{DECFC41D-9179-4CCB-855F-B136C2DDEF95}" type="datetimeFigureOut">
              <a:rPr lang="en-GB" smtClean="0"/>
              <a:t>01/09/2018</a:t>
            </a:fld>
            <a:endParaRPr lang="en-GB"/>
          </a:p>
        </p:txBody>
      </p:sp>
      <p:sp>
        <p:nvSpPr>
          <p:cNvPr id="5" name="Footer Placeholder 4">
            <a:extLst>
              <a:ext uri="{FF2B5EF4-FFF2-40B4-BE49-F238E27FC236}">
                <a16:creationId xmlns="" xmlns:a16="http://schemas.microsoft.com/office/drawing/2014/main" id="{BC255DFE-A8C2-4170-8E14-6B723F2D31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8C62DA31-79AA-4F1C-8769-0FB3B3CFCCBB}"/>
              </a:ext>
            </a:extLst>
          </p:cNvPr>
          <p:cNvSpPr>
            <a:spLocks noGrp="1"/>
          </p:cNvSpPr>
          <p:nvPr>
            <p:ph type="sldNum" sz="quarter" idx="12"/>
          </p:nvPr>
        </p:nvSpPr>
        <p:spPr/>
        <p:txBody>
          <a:bodyPr/>
          <a:lstStyle/>
          <a:p>
            <a:fld id="{D7AC0E57-1B31-4457-A56E-87105EAA8827}" type="slidenum">
              <a:rPr lang="en-GB" smtClean="0"/>
              <a:t>‹#›</a:t>
            </a:fld>
            <a:endParaRPr lang="en-GB"/>
          </a:p>
        </p:txBody>
      </p:sp>
    </p:spTree>
    <p:extLst>
      <p:ext uri="{BB962C8B-B14F-4D97-AF65-F5344CB8AC3E}">
        <p14:creationId xmlns:p14="http://schemas.microsoft.com/office/powerpoint/2010/main" val="864592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1DA9802-2C9E-44ED-B075-B91597F3BA5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FD9B24BF-0B0D-48B0-A36C-2853FC5CA5B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0722613B-859B-43AD-8BAD-9EED145677EA}"/>
              </a:ext>
            </a:extLst>
          </p:cNvPr>
          <p:cNvSpPr>
            <a:spLocks noGrp="1"/>
          </p:cNvSpPr>
          <p:nvPr>
            <p:ph type="dt" sz="half" idx="10"/>
          </p:nvPr>
        </p:nvSpPr>
        <p:spPr/>
        <p:txBody>
          <a:bodyPr/>
          <a:lstStyle/>
          <a:p>
            <a:fld id="{DECFC41D-9179-4CCB-855F-B136C2DDEF95}" type="datetimeFigureOut">
              <a:rPr lang="en-GB" smtClean="0"/>
              <a:t>01/09/2018</a:t>
            </a:fld>
            <a:endParaRPr lang="en-GB"/>
          </a:p>
        </p:txBody>
      </p:sp>
      <p:sp>
        <p:nvSpPr>
          <p:cNvPr id="5" name="Footer Placeholder 4">
            <a:extLst>
              <a:ext uri="{FF2B5EF4-FFF2-40B4-BE49-F238E27FC236}">
                <a16:creationId xmlns="" xmlns:a16="http://schemas.microsoft.com/office/drawing/2014/main" id="{A84832B8-349A-4279-A6D4-D517F78BD0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220DFAF0-F9A7-4B6C-A3A3-1924D60DD6CD}"/>
              </a:ext>
            </a:extLst>
          </p:cNvPr>
          <p:cNvSpPr>
            <a:spLocks noGrp="1"/>
          </p:cNvSpPr>
          <p:nvPr>
            <p:ph type="sldNum" sz="quarter" idx="12"/>
          </p:nvPr>
        </p:nvSpPr>
        <p:spPr/>
        <p:txBody>
          <a:bodyPr/>
          <a:lstStyle/>
          <a:p>
            <a:fld id="{D7AC0E57-1B31-4457-A56E-87105EAA8827}" type="slidenum">
              <a:rPr lang="en-GB" smtClean="0"/>
              <a:t>‹#›</a:t>
            </a:fld>
            <a:endParaRPr lang="en-GB"/>
          </a:p>
        </p:txBody>
      </p:sp>
    </p:spTree>
    <p:extLst>
      <p:ext uri="{BB962C8B-B14F-4D97-AF65-F5344CB8AC3E}">
        <p14:creationId xmlns:p14="http://schemas.microsoft.com/office/powerpoint/2010/main" val="4245998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F1BD46-4BB8-46E3-9747-04B99780B5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8F24E29D-5E91-4DBA-A458-52B7EAFA7E5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71E73965-0D5A-4823-82A9-5CDF67022845}"/>
              </a:ext>
            </a:extLst>
          </p:cNvPr>
          <p:cNvSpPr>
            <a:spLocks noGrp="1"/>
          </p:cNvSpPr>
          <p:nvPr>
            <p:ph type="dt" sz="half" idx="10"/>
          </p:nvPr>
        </p:nvSpPr>
        <p:spPr/>
        <p:txBody>
          <a:bodyPr/>
          <a:lstStyle/>
          <a:p>
            <a:fld id="{DECFC41D-9179-4CCB-855F-B136C2DDEF95}" type="datetimeFigureOut">
              <a:rPr lang="en-GB" smtClean="0"/>
              <a:t>01/09/2018</a:t>
            </a:fld>
            <a:endParaRPr lang="en-GB"/>
          </a:p>
        </p:txBody>
      </p:sp>
      <p:sp>
        <p:nvSpPr>
          <p:cNvPr id="5" name="Footer Placeholder 4">
            <a:extLst>
              <a:ext uri="{FF2B5EF4-FFF2-40B4-BE49-F238E27FC236}">
                <a16:creationId xmlns="" xmlns:a16="http://schemas.microsoft.com/office/drawing/2014/main" id="{DD13E052-5A86-4460-8208-A037E4481E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D9E77712-94B2-4051-92CF-C68F27F160E0}"/>
              </a:ext>
            </a:extLst>
          </p:cNvPr>
          <p:cNvSpPr>
            <a:spLocks noGrp="1"/>
          </p:cNvSpPr>
          <p:nvPr>
            <p:ph type="sldNum" sz="quarter" idx="12"/>
          </p:nvPr>
        </p:nvSpPr>
        <p:spPr/>
        <p:txBody>
          <a:bodyPr/>
          <a:lstStyle/>
          <a:p>
            <a:fld id="{D7AC0E57-1B31-4457-A56E-87105EAA8827}" type="slidenum">
              <a:rPr lang="en-GB" smtClean="0"/>
              <a:t>‹#›</a:t>
            </a:fld>
            <a:endParaRPr lang="en-GB"/>
          </a:p>
        </p:txBody>
      </p:sp>
    </p:spTree>
    <p:extLst>
      <p:ext uri="{BB962C8B-B14F-4D97-AF65-F5344CB8AC3E}">
        <p14:creationId xmlns:p14="http://schemas.microsoft.com/office/powerpoint/2010/main" val="780450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7625A7-DBD9-4C6D-9D87-2500CDDD7D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E81274E1-A523-498C-9E50-FC71A0D274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B79DD68C-BF42-4DA2-91FE-953D7E9435E0}"/>
              </a:ext>
            </a:extLst>
          </p:cNvPr>
          <p:cNvSpPr>
            <a:spLocks noGrp="1"/>
          </p:cNvSpPr>
          <p:nvPr>
            <p:ph type="dt" sz="half" idx="10"/>
          </p:nvPr>
        </p:nvSpPr>
        <p:spPr/>
        <p:txBody>
          <a:bodyPr/>
          <a:lstStyle/>
          <a:p>
            <a:fld id="{DECFC41D-9179-4CCB-855F-B136C2DDEF95}" type="datetimeFigureOut">
              <a:rPr lang="en-GB" smtClean="0"/>
              <a:t>01/09/2018</a:t>
            </a:fld>
            <a:endParaRPr lang="en-GB"/>
          </a:p>
        </p:txBody>
      </p:sp>
      <p:sp>
        <p:nvSpPr>
          <p:cNvPr id="5" name="Footer Placeholder 4">
            <a:extLst>
              <a:ext uri="{FF2B5EF4-FFF2-40B4-BE49-F238E27FC236}">
                <a16:creationId xmlns="" xmlns:a16="http://schemas.microsoft.com/office/drawing/2014/main" id="{6C52B90B-DF64-4EF3-95DB-B64A1895A9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3110FBE3-F69D-4ADC-B02F-3D1FA711FDE7}"/>
              </a:ext>
            </a:extLst>
          </p:cNvPr>
          <p:cNvSpPr>
            <a:spLocks noGrp="1"/>
          </p:cNvSpPr>
          <p:nvPr>
            <p:ph type="sldNum" sz="quarter" idx="12"/>
          </p:nvPr>
        </p:nvSpPr>
        <p:spPr/>
        <p:txBody>
          <a:bodyPr/>
          <a:lstStyle/>
          <a:p>
            <a:fld id="{D7AC0E57-1B31-4457-A56E-87105EAA8827}" type="slidenum">
              <a:rPr lang="en-GB" smtClean="0"/>
              <a:t>‹#›</a:t>
            </a:fld>
            <a:endParaRPr lang="en-GB"/>
          </a:p>
        </p:txBody>
      </p:sp>
    </p:spTree>
    <p:extLst>
      <p:ext uri="{BB962C8B-B14F-4D97-AF65-F5344CB8AC3E}">
        <p14:creationId xmlns:p14="http://schemas.microsoft.com/office/powerpoint/2010/main" val="1144739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546898-E12D-47C1-8B22-C1FCF01F3B5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D3248155-6770-44FF-A8DC-D41BF8D6BF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C234674E-1E52-444A-9121-CCAA3B3A5BC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17055F5E-85F6-48FD-B3F5-11284185A2EB}"/>
              </a:ext>
            </a:extLst>
          </p:cNvPr>
          <p:cNvSpPr>
            <a:spLocks noGrp="1"/>
          </p:cNvSpPr>
          <p:nvPr>
            <p:ph type="dt" sz="half" idx="10"/>
          </p:nvPr>
        </p:nvSpPr>
        <p:spPr/>
        <p:txBody>
          <a:bodyPr/>
          <a:lstStyle/>
          <a:p>
            <a:fld id="{DECFC41D-9179-4CCB-855F-B136C2DDEF95}" type="datetimeFigureOut">
              <a:rPr lang="en-GB" smtClean="0"/>
              <a:t>01/09/2018</a:t>
            </a:fld>
            <a:endParaRPr lang="en-GB"/>
          </a:p>
        </p:txBody>
      </p:sp>
      <p:sp>
        <p:nvSpPr>
          <p:cNvPr id="6" name="Footer Placeholder 5">
            <a:extLst>
              <a:ext uri="{FF2B5EF4-FFF2-40B4-BE49-F238E27FC236}">
                <a16:creationId xmlns="" xmlns:a16="http://schemas.microsoft.com/office/drawing/2014/main" id="{BA236FC5-25FD-48D0-8134-B09137B065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FA8BC7D4-7C8D-4CCB-A3FB-48E32BA63D47}"/>
              </a:ext>
            </a:extLst>
          </p:cNvPr>
          <p:cNvSpPr>
            <a:spLocks noGrp="1"/>
          </p:cNvSpPr>
          <p:nvPr>
            <p:ph type="sldNum" sz="quarter" idx="12"/>
          </p:nvPr>
        </p:nvSpPr>
        <p:spPr/>
        <p:txBody>
          <a:bodyPr/>
          <a:lstStyle/>
          <a:p>
            <a:fld id="{D7AC0E57-1B31-4457-A56E-87105EAA8827}" type="slidenum">
              <a:rPr lang="en-GB" smtClean="0"/>
              <a:t>‹#›</a:t>
            </a:fld>
            <a:endParaRPr lang="en-GB"/>
          </a:p>
        </p:txBody>
      </p:sp>
    </p:spTree>
    <p:extLst>
      <p:ext uri="{BB962C8B-B14F-4D97-AF65-F5344CB8AC3E}">
        <p14:creationId xmlns:p14="http://schemas.microsoft.com/office/powerpoint/2010/main" val="25404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8D8B05-0A30-4CC2-B30F-41EE3F98108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7BDD7802-32AD-4767-93C4-564EADB435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2E740FA7-7CA1-48E3-A0E2-998B67F8ED9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EA5102CB-59BE-4797-927C-FF18DBE718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E64460E-3065-4BBE-AEAA-668AD7486C8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3CECC656-CDF7-4BD2-993D-1D06EE077F2F}"/>
              </a:ext>
            </a:extLst>
          </p:cNvPr>
          <p:cNvSpPr>
            <a:spLocks noGrp="1"/>
          </p:cNvSpPr>
          <p:nvPr>
            <p:ph type="dt" sz="half" idx="10"/>
          </p:nvPr>
        </p:nvSpPr>
        <p:spPr/>
        <p:txBody>
          <a:bodyPr/>
          <a:lstStyle/>
          <a:p>
            <a:fld id="{DECFC41D-9179-4CCB-855F-B136C2DDEF95}" type="datetimeFigureOut">
              <a:rPr lang="en-GB" smtClean="0"/>
              <a:t>01/09/2018</a:t>
            </a:fld>
            <a:endParaRPr lang="en-GB"/>
          </a:p>
        </p:txBody>
      </p:sp>
      <p:sp>
        <p:nvSpPr>
          <p:cNvPr id="8" name="Footer Placeholder 7">
            <a:extLst>
              <a:ext uri="{FF2B5EF4-FFF2-40B4-BE49-F238E27FC236}">
                <a16:creationId xmlns="" xmlns:a16="http://schemas.microsoft.com/office/drawing/2014/main" id="{73479FEC-11C0-4B45-91B8-D2E156F2C8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 xmlns:a16="http://schemas.microsoft.com/office/drawing/2014/main" id="{654BAED9-FC3E-484C-83B5-C1C3BC712DB8}"/>
              </a:ext>
            </a:extLst>
          </p:cNvPr>
          <p:cNvSpPr>
            <a:spLocks noGrp="1"/>
          </p:cNvSpPr>
          <p:nvPr>
            <p:ph type="sldNum" sz="quarter" idx="12"/>
          </p:nvPr>
        </p:nvSpPr>
        <p:spPr/>
        <p:txBody>
          <a:bodyPr/>
          <a:lstStyle/>
          <a:p>
            <a:fld id="{D7AC0E57-1B31-4457-A56E-87105EAA8827}" type="slidenum">
              <a:rPr lang="en-GB" smtClean="0"/>
              <a:t>‹#›</a:t>
            </a:fld>
            <a:endParaRPr lang="en-GB"/>
          </a:p>
        </p:txBody>
      </p:sp>
    </p:spTree>
    <p:extLst>
      <p:ext uri="{BB962C8B-B14F-4D97-AF65-F5344CB8AC3E}">
        <p14:creationId xmlns:p14="http://schemas.microsoft.com/office/powerpoint/2010/main" val="1143990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454A91-5BEA-43BF-807F-E4B5A8510FA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371BA40D-C37C-4663-BA2D-4BDA27079F05}"/>
              </a:ext>
            </a:extLst>
          </p:cNvPr>
          <p:cNvSpPr>
            <a:spLocks noGrp="1"/>
          </p:cNvSpPr>
          <p:nvPr>
            <p:ph type="dt" sz="half" idx="10"/>
          </p:nvPr>
        </p:nvSpPr>
        <p:spPr/>
        <p:txBody>
          <a:bodyPr/>
          <a:lstStyle/>
          <a:p>
            <a:fld id="{DECFC41D-9179-4CCB-855F-B136C2DDEF95}" type="datetimeFigureOut">
              <a:rPr lang="en-GB" smtClean="0"/>
              <a:t>01/09/2018</a:t>
            </a:fld>
            <a:endParaRPr lang="en-GB"/>
          </a:p>
        </p:txBody>
      </p:sp>
      <p:sp>
        <p:nvSpPr>
          <p:cNvPr id="4" name="Footer Placeholder 3">
            <a:extLst>
              <a:ext uri="{FF2B5EF4-FFF2-40B4-BE49-F238E27FC236}">
                <a16:creationId xmlns="" xmlns:a16="http://schemas.microsoft.com/office/drawing/2014/main" id="{AFF9B418-4BEF-4A43-9134-44CACCBAAD6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 xmlns:a16="http://schemas.microsoft.com/office/drawing/2014/main" id="{51272660-B078-4799-9258-F7361BA010CE}"/>
              </a:ext>
            </a:extLst>
          </p:cNvPr>
          <p:cNvSpPr>
            <a:spLocks noGrp="1"/>
          </p:cNvSpPr>
          <p:nvPr>
            <p:ph type="sldNum" sz="quarter" idx="12"/>
          </p:nvPr>
        </p:nvSpPr>
        <p:spPr/>
        <p:txBody>
          <a:bodyPr/>
          <a:lstStyle/>
          <a:p>
            <a:fld id="{D7AC0E57-1B31-4457-A56E-87105EAA8827}" type="slidenum">
              <a:rPr lang="en-GB" smtClean="0"/>
              <a:t>‹#›</a:t>
            </a:fld>
            <a:endParaRPr lang="en-GB"/>
          </a:p>
        </p:txBody>
      </p:sp>
    </p:spTree>
    <p:extLst>
      <p:ext uri="{BB962C8B-B14F-4D97-AF65-F5344CB8AC3E}">
        <p14:creationId xmlns:p14="http://schemas.microsoft.com/office/powerpoint/2010/main" val="1933563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758A6A6-1576-46E8-ACEF-4CB202D1D0BA}"/>
              </a:ext>
            </a:extLst>
          </p:cNvPr>
          <p:cNvSpPr>
            <a:spLocks noGrp="1"/>
          </p:cNvSpPr>
          <p:nvPr>
            <p:ph type="dt" sz="half" idx="10"/>
          </p:nvPr>
        </p:nvSpPr>
        <p:spPr/>
        <p:txBody>
          <a:bodyPr/>
          <a:lstStyle/>
          <a:p>
            <a:fld id="{DECFC41D-9179-4CCB-855F-B136C2DDEF95}" type="datetimeFigureOut">
              <a:rPr lang="en-GB" smtClean="0"/>
              <a:t>01/09/2018</a:t>
            </a:fld>
            <a:endParaRPr lang="en-GB"/>
          </a:p>
        </p:txBody>
      </p:sp>
      <p:sp>
        <p:nvSpPr>
          <p:cNvPr id="3" name="Footer Placeholder 2">
            <a:extLst>
              <a:ext uri="{FF2B5EF4-FFF2-40B4-BE49-F238E27FC236}">
                <a16:creationId xmlns="" xmlns:a16="http://schemas.microsoft.com/office/drawing/2014/main" id="{C0D0E243-F5B7-4654-A2A4-F07E31727E6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 xmlns:a16="http://schemas.microsoft.com/office/drawing/2014/main" id="{40B577D3-D6A8-414C-8000-CF85169CBE79}"/>
              </a:ext>
            </a:extLst>
          </p:cNvPr>
          <p:cNvSpPr>
            <a:spLocks noGrp="1"/>
          </p:cNvSpPr>
          <p:nvPr>
            <p:ph type="sldNum" sz="quarter" idx="12"/>
          </p:nvPr>
        </p:nvSpPr>
        <p:spPr/>
        <p:txBody>
          <a:bodyPr/>
          <a:lstStyle/>
          <a:p>
            <a:fld id="{D7AC0E57-1B31-4457-A56E-87105EAA8827}" type="slidenum">
              <a:rPr lang="en-GB" smtClean="0"/>
              <a:t>‹#›</a:t>
            </a:fld>
            <a:endParaRPr lang="en-GB"/>
          </a:p>
        </p:txBody>
      </p:sp>
    </p:spTree>
    <p:extLst>
      <p:ext uri="{BB962C8B-B14F-4D97-AF65-F5344CB8AC3E}">
        <p14:creationId xmlns:p14="http://schemas.microsoft.com/office/powerpoint/2010/main" val="4073922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98953A-02D9-4BD1-B3D8-FF05A2ACCF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16E1E69C-57C5-4841-A41C-4B5DD1AEC1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3A763A7C-8DCF-423B-A403-469C02658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9CEBA85B-8EC0-43EE-B1C6-8C5FA7777C0E}"/>
              </a:ext>
            </a:extLst>
          </p:cNvPr>
          <p:cNvSpPr>
            <a:spLocks noGrp="1"/>
          </p:cNvSpPr>
          <p:nvPr>
            <p:ph type="dt" sz="half" idx="10"/>
          </p:nvPr>
        </p:nvSpPr>
        <p:spPr/>
        <p:txBody>
          <a:bodyPr/>
          <a:lstStyle/>
          <a:p>
            <a:fld id="{DECFC41D-9179-4CCB-855F-B136C2DDEF95}" type="datetimeFigureOut">
              <a:rPr lang="en-GB" smtClean="0"/>
              <a:t>01/09/2018</a:t>
            </a:fld>
            <a:endParaRPr lang="en-GB"/>
          </a:p>
        </p:txBody>
      </p:sp>
      <p:sp>
        <p:nvSpPr>
          <p:cNvPr id="6" name="Footer Placeholder 5">
            <a:extLst>
              <a:ext uri="{FF2B5EF4-FFF2-40B4-BE49-F238E27FC236}">
                <a16:creationId xmlns="" xmlns:a16="http://schemas.microsoft.com/office/drawing/2014/main" id="{F6FBB4AB-CAA0-4E4D-9FF0-1E7AB16A35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2853CC66-9DC5-4C5F-B97B-E5CF6AA4D45D}"/>
              </a:ext>
            </a:extLst>
          </p:cNvPr>
          <p:cNvSpPr>
            <a:spLocks noGrp="1"/>
          </p:cNvSpPr>
          <p:nvPr>
            <p:ph type="sldNum" sz="quarter" idx="12"/>
          </p:nvPr>
        </p:nvSpPr>
        <p:spPr/>
        <p:txBody>
          <a:bodyPr/>
          <a:lstStyle/>
          <a:p>
            <a:fld id="{D7AC0E57-1B31-4457-A56E-87105EAA8827}" type="slidenum">
              <a:rPr lang="en-GB" smtClean="0"/>
              <a:t>‹#›</a:t>
            </a:fld>
            <a:endParaRPr lang="en-GB"/>
          </a:p>
        </p:txBody>
      </p:sp>
    </p:spTree>
    <p:extLst>
      <p:ext uri="{BB962C8B-B14F-4D97-AF65-F5344CB8AC3E}">
        <p14:creationId xmlns:p14="http://schemas.microsoft.com/office/powerpoint/2010/main" val="947646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C89FA9-11C6-4605-B9B0-E13ED12AC3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BC61D1A3-F6B4-43BE-B569-85A164D855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F4C79D12-33FD-45FD-AB82-9746283836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9CA91271-25CE-4B46-B3D7-473E2F68ABF5}"/>
              </a:ext>
            </a:extLst>
          </p:cNvPr>
          <p:cNvSpPr>
            <a:spLocks noGrp="1"/>
          </p:cNvSpPr>
          <p:nvPr>
            <p:ph type="dt" sz="half" idx="10"/>
          </p:nvPr>
        </p:nvSpPr>
        <p:spPr/>
        <p:txBody>
          <a:bodyPr/>
          <a:lstStyle/>
          <a:p>
            <a:fld id="{DECFC41D-9179-4CCB-855F-B136C2DDEF95}" type="datetimeFigureOut">
              <a:rPr lang="en-GB" smtClean="0"/>
              <a:t>01/09/2018</a:t>
            </a:fld>
            <a:endParaRPr lang="en-GB"/>
          </a:p>
        </p:txBody>
      </p:sp>
      <p:sp>
        <p:nvSpPr>
          <p:cNvPr id="6" name="Footer Placeholder 5">
            <a:extLst>
              <a:ext uri="{FF2B5EF4-FFF2-40B4-BE49-F238E27FC236}">
                <a16:creationId xmlns="" xmlns:a16="http://schemas.microsoft.com/office/drawing/2014/main" id="{59E5C301-4951-47C0-9B34-0F0929F4A4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A8F38F79-E35D-4917-B7F2-46CB176A388D}"/>
              </a:ext>
            </a:extLst>
          </p:cNvPr>
          <p:cNvSpPr>
            <a:spLocks noGrp="1"/>
          </p:cNvSpPr>
          <p:nvPr>
            <p:ph type="sldNum" sz="quarter" idx="12"/>
          </p:nvPr>
        </p:nvSpPr>
        <p:spPr/>
        <p:txBody>
          <a:bodyPr/>
          <a:lstStyle/>
          <a:p>
            <a:fld id="{D7AC0E57-1B31-4457-A56E-87105EAA8827}" type="slidenum">
              <a:rPr lang="en-GB" smtClean="0"/>
              <a:t>‹#›</a:t>
            </a:fld>
            <a:endParaRPr lang="en-GB"/>
          </a:p>
        </p:txBody>
      </p:sp>
    </p:spTree>
    <p:extLst>
      <p:ext uri="{BB962C8B-B14F-4D97-AF65-F5344CB8AC3E}">
        <p14:creationId xmlns:p14="http://schemas.microsoft.com/office/powerpoint/2010/main" val="951162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3A2D0DF-AB56-4643-859F-ABE4E6556E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51C70CE2-1C3F-4C2C-B663-8ECF62BF46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1931D3E7-8D3B-4628-80B5-71C2CADC87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CFC41D-9179-4CCB-855F-B136C2DDEF95}" type="datetimeFigureOut">
              <a:rPr lang="en-GB" smtClean="0"/>
              <a:t>01/09/2018</a:t>
            </a:fld>
            <a:endParaRPr lang="en-GB"/>
          </a:p>
        </p:txBody>
      </p:sp>
      <p:sp>
        <p:nvSpPr>
          <p:cNvPr id="5" name="Footer Placeholder 4">
            <a:extLst>
              <a:ext uri="{FF2B5EF4-FFF2-40B4-BE49-F238E27FC236}">
                <a16:creationId xmlns="" xmlns:a16="http://schemas.microsoft.com/office/drawing/2014/main" id="{A8840EB4-B154-4906-9C8F-00BFD94DB9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 xmlns:a16="http://schemas.microsoft.com/office/drawing/2014/main" id="{21906D53-4B32-4316-9728-CDEB860230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AC0E57-1B31-4457-A56E-87105EAA8827}" type="slidenum">
              <a:rPr lang="en-GB" smtClean="0"/>
              <a:t>‹#›</a:t>
            </a:fld>
            <a:endParaRPr lang="en-GB"/>
          </a:p>
        </p:txBody>
      </p:sp>
    </p:spTree>
    <p:extLst>
      <p:ext uri="{BB962C8B-B14F-4D97-AF65-F5344CB8AC3E}">
        <p14:creationId xmlns:p14="http://schemas.microsoft.com/office/powerpoint/2010/main" val="11669242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0248981-C21F-48E4-9D3E-2A3A32CA40DA}"/>
              </a:ext>
            </a:extLst>
          </p:cNvPr>
          <p:cNvPicPr/>
          <p:nvPr/>
        </p:nvPicPr>
        <p:blipFill rotWithShape="1">
          <a:blip r:embed="rId2" cstate="print">
            <a:extLst>
              <a:ext uri="{28A0092B-C50C-407E-A947-70E740481C1C}">
                <a14:useLocalDpi xmlns:a14="http://schemas.microsoft.com/office/drawing/2010/main" val="0"/>
              </a:ext>
            </a:extLst>
          </a:blip>
          <a:srcRect t="22325" b="27676"/>
          <a:stretch/>
        </p:blipFill>
        <p:spPr>
          <a:xfrm>
            <a:off x="-3983" y="10"/>
            <a:ext cx="12192000" cy="4571990"/>
          </a:xfrm>
          <a:prstGeom prst="rect">
            <a:avLst/>
          </a:prstGeom>
        </p:spPr>
      </p:pic>
      <p:cxnSp>
        <p:nvCxnSpPr>
          <p:cNvPr id="9" name="Straight Connector 8">
            <a:extLst>
              <a:ext uri="{FF2B5EF4-FFF2-40B4-BE49-F238E27FC236}">
                <a16:creationId xmlns="" xmlns:a16="http://schemas.microsoft.com/office/drawing/2014/main" id="{E126E481-B945-4179-BD79-05E96E9B29E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 xmlns:a16="http://schemas.microsoft.com/office/drawing/2014/main" id="{03D76BEE-71A6-42C2-8E2B-B0C8FC1C8DC0}"/>
              </a:ext>
            </a:extLst>
          </p:cNvPr>
          <p:cNvSpPr>
            <a:spLocks noGrp="1"/>
          </p:cNvSpPr>
          <p:nvPr>
            <p:ph type="ctrTitle"/>
          </p:nvPr>
        </p:nvSpPr>
        <p:spPr>
          <a:xfrm>
            <a:off x="433136" y="5091762"/>
            <a:ext cx="7834193" cy="1264588"/>
          </a:xfrm>
        </p:spPr>
        <p:txBody>
          <a:bodyPr anchor="ctr">
            <a:normAutofit/>
          </a:bodyPr>
          <a:lstStyle/>
          <a:p>
            <a:pPr algn="r"/>
            <a:r>
              <a:rPr lang="en-GB" dirty="0"/>
              <a:t>Cumberland </a:t>
            </a:r>
            <a:r>
              <a:rPr lang="en-GB"/>
              <a:t>in </a:t>
            </a:r>
            <a:r>
              <a:rPr lang="en-GB" smtClean="0"/>
              <a:t>goal</a:t>
            </a:r>
            <a:endParaRPr lang="en-GB" dirty="0"/>
          </a:p>
        </p:txBody>
      </p:sp>
      <p:sp>
        <p:nvSpPr>
          <p:cNvPr id="3" name="Subtitle 2">
            <a:extLst>
              <a:ext uri="{FF2B5EF4-FFF2-40B4-BE49-F238E27FC236}">
                <a16:creationId xmlns="" xmlns:a16="http://schemas.microsoft.com/office/drawing/2014/main" id="{C08EC53A-BBB8-42BD-A066-23B8EF49BF54}"/>
              </a:ext>
            </a:extLst>
          </p:cNvPr>
          <p:cNvSpPr>
            <a:spLocks noGrp="1"/>
          </p:cNvSpPr>
          <p:nvPr>
            <p:ph type="subTitle" idx="1"/>
          </p:nvPr>
        </p:nvSpPr>
        <p:spPr>
          <a:xfrm>
            <a:off x="8499107" y="5091763"/>
            <a:ext cx="2974207" cy="1264587"/>
          </a:xfrm>
        </p:spPr>
        <p:txBody>
          <a:bodyPr anchor="ctr">
            <a:normAutofit/>
          </a:bodyPr>
          <a:lstStyle/>
          <a:p>
            <a:pPr algn="l"/>
            <a:r>
              <a:rPr lang="en-GB" sz="2000" dirty="0"/>
              <a:t>By David </a:t>
            </a:r>
            <a:r>
              <a:rPr lang="en-GB" sz="2000" dirty="0" smtClean="0"/>
              <a:t>W. </a:t>
            </a:r>
            <a:r>
              <a:rPr lang="en-GB" sz="2000" dirty="0"/>
              <a:t>Lankshear</a:t>
            </a:r>
          </a:p>
        </p:txBody>
      </p:sp>
    </p:spTree>
    <p:extLst>
      <p:ext uri="{BB962C8B-B14F-4D97-AF65-F5344CB8AC3E}">
        <p14:creationId xmlns:p14="http://schemas.microsoft.com/office/powerpoint/2010/main" val="31132591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6BCC57D3-3360-4FF5-9B86-2C514034BE85}"/>
              </a:ext>
            </a:extLst>
          </p:cNvPr>
          <p:cNvSpPr>
            <a:spLocks noGrp="1"/>
          </p:cNvSpPr>
          <p:nvPr>
            <p:ph type="title"/>
          </p:nvPr>
        </p:nvSpPr>
        <p:spPr>
          <a:xfrm>
            <a:off x="7523543" y="365125"/>
            <a:ext cx="4352081" cy="6105123"/>
          </a:xfrm>
        </p:spPr>
        <p:txBody>
          <a:bodyPr>
            <a:normAutofit/>
          </a:bodyPr>
          <a:lstStyle/>
          <a:p>
            <a:r>
              <a:rPr lang="en-GB" sz="4000" dirty="0"/>
              <a:t>After lunch Grandad had a hunt in his shed and he found the frames that he used to grow peas in the summer.</a:t>
            </a:r>
            <a:br>
              <a:rPr lang="en-GB" sz="4000" dirty="0"/>
            </a:br>
            <a:r>
              <a:rPr lang="en-GB" sz="4000" dirty="0"/>
              <a:t>Then he took one of his bamboo poles and tied it to the frames.</a:t>
            </a:r>
          </a:p>
        </p:txBody>
      </p:sp>
      <p:pic>
        <p:nvPicPr>
          <p:cNvPr id="6" name="Picture 5" descr="A plant in a cage&#10;&#10;Description generated with very high confidence">
            <a:extLst>
              <a:ext uri="{FF2B5EF4-FFF2-40B4-BE49-F238E27FC236}">
                <a16:creationId xmlns="" xmlns:a16="http://schemas.microsoft.com/office/drawing/2014/main" id="{0C021342-4D06-4113-8B0E-0C974ADFE6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87878" cy="6858000"/>
          </a:xfrm>
          <a:prstGeom prst="rect">
            <a:avLst/>
          </a:prstGeom>
        </p:spPr>
      </p:pic>
    </p:spTree>
    <p:extLst>
      <p:ext uri="{BB962C8B-B14F-4D97-AF65-F5344CB8AC3E}">
        <p14:creationId xmlns:p14="http://schemas.microsoft.com/office/powerpoint/2010/main" val="3225902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3C32AE44-1B94-4D6E-89D5-1E549A23D45C}"/>
              </a:ext>
            </a:extLst>
          </p:cNvPr>
          <p:cNvSpPr>
            <a:spLocks noGrp="1"/>
          </p:cNvSpPr>
          <p:nvPr>
            <p:ph type="title"/>
          </p:nvPr>
        </p:nvSpPr>
        <p:spPr>
          <a:xfrm>
            <a:off x="7755037" y="365125"/>
            <a:ext cx="4085863" cy="6105123"/>
          </a:xfrm>
        </p:spPr>
        <p:txBody>
          <a:bodyPr>
            <a:normAutofit/>
          </a:bodyPr>
          <a:lstStyle/>
          <a:p>
            <a:r>
              <a:rPr lang="en-GB" sz="3600" dirty="0"/>
              <a:t/>
            </a:r>
            <a:br>
              <a:rPr lang="en-GB" sz="3600" dirty="0"/>
            </a:br>
            <a:r>
              <a:rPr lang="en-GB" sz="3600" dirty="0"/>
              <a:t>Grandad put the goal at the end of the garden with Cumberland in front of it.  Cumberland wasn’t sure that he wanted to be in goal. The ball looked very big and wet. He thought it might be muddy.</a:t>
            </a:r>
          </a:p>
        </p:txBody>
      </p:sp>
      <p:pic>
        <p:nvPicPr>
          <p:cNvPr id="5" name="Picture 4">
            <a:extLst>
              <a:ext uri="{FF2B5EF4-FFF2-40B4-BE49-F238E27FC236}">
                <a16:creationId xmlns="" xmlns:a16="http://schemas.microsoft.com/office/drawing/2014/main" id="{F416787F-CBD0-450D-AA26-9751A3251A8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 y="0"/>
            <a:ext cx="7326776" cy="6858000"/>
          </a:xfrm>
          <a:prstGeom prst="rect">
            <a:avLst/>
          </a:prstGeom>
        </p:spPr>
      </p:pic>
    </p:spTree>
    <p:extLst>
      <p:ext uri="{BB962C8B-B14F-4D97-AF65-F5344CB8AC3E}">
        <p14:creationId xmlns:p14="http://schemas.microsoft.com/office/powerpoint/2010/main" val="3231103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3C817F19-3B18-4EFD-9A84-924A3933FD11}"/>
              </a:ext>
            </a:extLst>
          </p:cNvPr>
          <p:cNvSpPr>
            <a:spLocks noGrp="1"/>
          </p:cNvSpPr>
          <p:nvPr>
            <p:ph type="title"/>
          </p:nvPr>
        </p:nvSpPr>
        <p:spPr>
          <a:xfrm>
            <a:off x="7801337" y="365125"/>
            <a:ext cx="4120587" cy="6220870"/>
          </a:xfrm>
        </p:spPr>
        <p:txBody>
          <a:bodyPr>
            <a:normAutofit/>
          </a:bodyPr>
          <a:lstStyle/>
          <a:p>
            <a:r>
              <a:rPr lang="en-GB" sz="4000" dirty="0"/>
              <a:t>“Now, if the ball touches Cumberland, he has ‘saved’ it,” said Grandad, “If the ball knocks over the goal it is no goal.”</a:t>
            </a:r>
          </a:p>
        </p:txBody>
      </p:sp>
      <p:pic>
        <p:nvPicPr>
          <p:cNvPr id="6" name="Picture 5" descr="A close up of a football ball&#10;&#10;Description generated with very high confidence">
            <a:extLst>
              <a:ext uri="{FF2B5EF4-FFF2-40B4-BE49-F238E27FC236}">
                <a16:creationId xmlns="" xmlns:a16="http://schemas.microsoft.com/office/drawing/2014/main" id="{51807E87-CB32-4648-B997-2D0AF8663D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7222603" cy="6858000"/>
          </a:xfrm>
          <a:prstGeom prst="rect">
            <a:avLst/>
          </a:prstGeom>
        </p:spPr>
      </p:pic>
    </p:spTree>
    <p:extLst>
      <p:ext uri="{BB962C8B-B14F-4D97-AF65-F5344CB8AC3E}">
        <p14:creationId xmlns:p14="http://schemas.microsoft.com/office/powerpoint/2010/main" val="3788260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E9105CD7-0A05-4A3D-9207-4B6102A254CA}"/>
              </a:ext>
            </a:extLst>
          </p:cNvPr>
          <p:cNvSpPr>
            <a:spLocks noGrp="1"/>
          </p:cNvSpPr>
          <p:nvPr>
            <p:ph type="title"/>
          </p:nvPr>
        </p:nvSpPr>
        <p:spPr>
          <a:xfrm>
            <a:off x="7523544" y="365125"/>
            <a:ext cx="4433104" cy="6174571"/>
          </a:xfrm>
        </p:spPr>
        <p:txBody>
          <a:bodyPr>
            <a:normAutofit/>
          </a:bodyPr>
          <a:lstStyle/>
          <a:p>
            <a:r>
              <a:rPr lang="en-GB" sz="4000" dirty="0"/>
              <a:t>James, Fran and Grandad played football. It was hard to score a goal.</a:t>
            </a:r>
            <a:br>
              <a:rPr lang="en-GB" sz="4000" dirty="0"/>
            </a:br>
            <a:r>
              <a:rPr lang="en-GB" sz="4000" dirty="0"/>
              <a:t>James nearly scored but the ball hit Cumberland, so it was no goal. This happened quite a lot.</a:t>
            </a:r>
          </a:p>
        </p:txBody>
      </p:sp>
      <p:pic>
        <p:nvPicPr>
          <p:cNvPr id="5" name="Picture 4">
            <a:extLst>
              <a:ext uri="{FF2B5EF4-FFF2-40B4-BE49-F238E27FC236}">
                <a16:creationId xmlns="" xmlns:a16="http://schemas.microsoft.com/office/drawing/2014/main" id="{94C59DAB-F6CA-4893-8C1C-56E1E5F1ACD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7187878" cy="6858000"/>
          </a:xfrm>
          <a:prstGeom prst="rect">
            <a:avLst/>
          </a:prstGeom>
        </p:spPr>
      </p:pic>
    </p:spTree>
    <p:extLst>
      <p:ext uri="{BB962C8B-B14F-4D97-AF65-F5344CB8AC3E}">
        <p14:creationId xmlns:p14="http://schemas.microsoft.com/office/powerpoint/2010/main" val="640969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F0B2185F-D599-42B0-9642-577827B661C0}"/>
              </a:ext>
            </a:extLst>
          </p:cNvPr>
          <p:cNvSpPr>
            <a:spLocks noGrp="1"/>
          </p:cNvSpPr>
          <p:nvPr>
            <p:ph type="title"/>
          </p:nvPr>
        </p:nvSpPr>
        <p:spPr>
          <a:xfrm>
            <a:off x="7338348" y="365125"/>
            <a:ext cx="4502553" cy="6186146"/>
          </a:xfrm>
        </p:spPr>
        <p:txBody>
          <a:bodyPr/>
          <a:lstStyle/>
          <a:p>
            <a:r>
              <a:rPr lang="en-GB" dirty="0"/>
              <a:t/>
            </a:r>
            <a:br>
              <a:rPr lang="en-GB" dirty="0"/>
            </a:br>
            <a:r>
              <a:rPr lang="en-GB" sz="4000" dirty="0"/>
              <a:t>Grandad nearly scored but the goal fell over.</a:t>
            </a:r>
          </a:p>
        </p:txBody>
      </p:sp>
      <p:pic>
        <p:nvPicPr>
          <p:cNvPr id="5" name="Picture 4">
            <a:extLst>
              <a:ext uri="{FF2B5EF4-FFF2-40B4-BE49-F238E27FC236}">
                <a16:creationId xmlns="" xmlns:a16="http://schemas.microsoft.com/office/drawing/2014/main" id="{1619113E-74F5-4319-94B2-A1DE5DAAEA2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7025833" cy="6858000"/>
          </a:xfrm>
          <a:prstGeom prst="rect">
            <a:avLst/>
          </a:prstGeom>
        </p:spPr>
      </p:pic>
    </p:spTree>
    <p:extLst>
      <p:ext uri="{BB962C8B-B14F-4D97-AF65-F5344CB8AC3E}">
        <p14:creationId xmlns:p14="http://schemas.microsoft.com/office/powerpoint/2010/main" val="689290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72EE34-EC70-4445-A357-A9A07BB87B82}"/>
              </a:ext>
            </a:extLst>
          </p:cNvPr>
          <p:cNvSpPr>
            <a:spLocks noGrp="1"/>
          </p:cNvSpPr>
          <p:nvPr>
            <p:ph type="title"/>
          </p:nvPr>
        </p:nvSpPr>
        <p:spPr>
          <a:xfrm>
            <a:off x="7419372" y="365125"/>
            <a:ext cx="4328932" cy="5977802"/>
          </a:xfrm>
        </p:spPr>
        <p:txBody>
          <a:bodyPr>
            <a:normAutofit/>
          </a:bodyPr>
          <a:lstStyle/>
          <a:p>
            <a:r>
              <a:rPr lang="en-GB" sz="4000" dirty="0"/>
              <a:t>Fran kicked the ball up in the air. It went over Cumberland and into the goal. She had scored. She was winning.</a:t>
            </a:r>
          </a:p>
        </p:txBody>
      </p:sp>
      <p:sp>
        <p:nvSpPr>
          <p:cNvPr id="3" name="Content Placeholder 2">
            <a:extLst>
              <a:ext uri="{FF2B5EF4-FFF2-40B4-BE49-F238E27FC236}">
                <a16:creationId xmlns="" xmlns:a16="http://schemas.microsoft.com/office/drawing/2014/main" id="{403C09FB-D426-412D-8CAE-18F11937B073}"/>
              </a:ext>
            </a:extLst>
          </p:cNvPr>
          <p:cNvSpPr>
            <a:spLocks noGrp="1"/>
          </p:cNvSpPr>
          <p:nvPr>
            <p:ph idx="1"/>
          </p:nvPr>
        </p:nvSpPr>
        <p:spPr>
          <a:xfrm>
            <a:off x="838200" y="567159"/>
            <a:ext cx="5562600" cy="5775768"/>
          </a:xfrm>
        </p:spPr>
        <p:txBody>
          <a:bodyPr/>
          <a:lstStyle/>
          <a:p>
            <a:pPr marL="0" indent="0">
              <a:buNone/>
            </a:pPr>
            <a:endParaRPr lang="en-GB" dirty="0"/>
          </a:p>
        </p:txBody>
      </p:sp>
      <p:sp>
        <p:nvSpPr>
          <p:cNvPr id="4" name="Rectangle 3">
            <a:extLst>
              <a:ext uri="{FF2B5EF4-FFF2-40B4-BE49-F238E27FC236}">
                <a16:creationId xmlns="" xmlns:a16="http://schemas.microsoft.com/office/drawing/2014/main" id="{3DE44F46-7498-48D3-AF56-BF31EAB85228}"/>
              </a:ext>
            </a:extLst>
          </p:cNvPr>
          <p:cNvSpPr/>
          <p:nvPr/>
        </p:nvSpPr>
        <p:spPr>
          <a:xfrm>
            <a:off x="838200" y="567159"/>
            <a:ext cx="5562600" cy="5775768"/>
          </a:xfrm>
          <a:prstGeom prst="rect">
            <a:avLst/>
          </a:prstGeom>
          <a:noFill/>
        </p:spPr>
        <p:txBody>
          <a:bodyPr wrap="square" lIns="91440" tIns="45720" rIns="91440" bIns="45720">
            <a:prstTxWarp prst="textDeflateBottom">
              <a:avLst/>
            </a:prstTxWarp>
            <a:spAutoFit/>
          </a:bodyPr>
          <a:lstStyle/>
          <a:p>
            <a:pPr algn="ctr"/>
            <a:r>
              <a:rPr lang="en-US" sz="4000" b="1" cap="none" spc="0" dirty="0">
                <a:ln w="6600">
                  <a:solidFill>
                    <a:schemeClr val="accent2"/>
                  </a:solidFill>
                  <a:prstDash val="solid"/>
                </a:ln>
                <a:solidFill>
                  <a:schemeClr val="accent2">
                    <a:lumMod val="40000"/>
                    <a:lumOff val="60000"/>
                  </a:schemeClr>
                </a:solidFill>
                <a:effectLst>
                  <a:outerShdw dist="38100" dir="2700000" algn="tl" rotWithShape="0">
                    <a:schemeClr val="accent2"/>
                  </a:outerShdw>
                </a:effectLst>
              </a:rPr>
              <a:t>G</a:t>
            </a:r>
            <a:r>
              <a:rPr lang="en-US" sz="5400" b="1" cap="none" spc="0" dirty="0">
                <a:ln w="6600">
                  <a:solidFill>
                    <a:schemeClr val="accent2"/>
                  </a:solidFill>
                  <a:prstDash val="solid"/>
                </a:ln>
                <a:solidFill>
                  <a:schemeClr val="accent2">
                    <a:lumMod val="40000"/>
                    <a:lumOff val="60000"/>
                  </a:schemeClr>
                </a:solidFill>
                <a:effectLst>
                  <a:outerShdw dist="38100" dir="2700000" algn="tl" rotWithShape="0">
                    <a:schemeClr val="accent2"/>
                  </a:outerShdw>
                </a:effectLst>
              </a:rPr>
              <a:t>O</a:t>
            </a:r>
            <a:r>
              <a:rPr lang="en-US" sz="6600" b="1" cap="none" spc="0" dirty="0">
                <a:ln w="6600">
                  <a:solidFill>
                    <a:schemeClr val="accent2"/>
                  </a:solidFill>
                  <a:prstDash val="solid"/>
                </a:ln>
                <a:solidFill>
                  <a:schemeClr val="accent2">
                    <a:lumMod val="40000"/>
                    <a:lumOff val="60000"/>
                  </a:schemeClr>
                </a:solidFill>
                <a:effectLst>
                  <a:outerShdw dist="38100" dir="2700000" algn="tl" rotWithShape="0">
                    <a:schemeClr val="accent2"/>
                  </a:outerShdw>
                </a:effectLst>
              </a:rPr>
              <a:t>A</a:t>
            </a:r>
            <a:r>
              <a:rPr lang="en-US" sz="8000" b="1" cap="none" spc="0" dirty="0">
                <a:ln w="6600">
                  <a:solidFill>
                    <a:schemeClr val="accent2"/>
                  </a:solidFill>
                  <a:prstDash val="solid"/>
                </a:ln>
                <a:solidFill>
                  <a:schemeClr val="accent2">
                    <a:lumMod val="40000"/>
                    <a:lumOff val="60000"/>
                  </a:schemeClr>
                </a:solidFill>
                <a:effectLst>
                  <a:outerShdw dist="38100" dir="2700000" algn="tl" rotWithShape="0">
                    <a:schemeClr val="accent2"/>
                  </a:outerShdw>
                </a:effectLst>
              </a:rPr>
              <a:t>L</a:t>
            </a:r>
            <a:r>
              <a:rPr lang="en-US" sz="8800" b="1" cap="none" spc="0" dirty="0">
                <a:ln w="6600">
                  <a:solidFill>
                    <a:schemeClr val="accent2"/>
                  </a:solidFill>
                  <a:prstDash val="solid"/>
                </a:ln>
                <a:solidFill>
                  <a:schemeClr val="accent2">
                    <a:lumMod val="40000"/>
                    <a:lumOff val="60000"/>
                  </a:schemeClr>
                </a:solidFill>
                <a:effectLst>
                  <a:outerShdw dist="38100" dir="2700000" algn="tl" rotWithShape="0">
                    <a:schemeClr val="accent2"/>
                  </a:outerShdw>
                </a:effectLst>
              </a:rPr>
              <a:t>!!!!</a:t>
            </a:r>
            <a:r>
              <a:rPr lang="en-US" sz="5400" b="1" cap="none" spc="0" dirty="0">
                <a:ln w="6600">
                  <a:solidFill>
                    <a:schemeClr val="accent2"/>
                  </a:solidFill>
                  <a:prstDash val="solid"/>
                </a:ln>
                <a:solidFill>
                  <a:schemeClr val="accent2">
                    <a:lumMod val="40000"/>
                    <a:lumOff val="60000"/>
                  </a:schemeClr>
                </a:solidFill>
                <a:effectLst>
                  <a:outerShdw dist="38100" dir="2700000" algn="tl" rotWithShape="0">
                    <a:schemeClr val="accent2"/>
                  </a:outerShdw>
                </a:effectLst>
              </a:rPr>
              <a:t> </a:t>
            </a:r>
          </a:p>
        </p:txBody>
      </p:sp>
    </p:spTree>
    <p:extLst>
      <p:ext uri="{BB962C8B-B14F-4D97-AF65-F5344CB8AC3E}">
        <p14:creationId xmlns:p14="http://schemas.microsoft.com/office/powerpoint/2010/main" val="2630805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5D5AF658-3EF5-4480-A972-7ECFFABFD263}"/>
              </a:ext>
            </a:extLst>
          </p:cNvPr>
          <p:cNvSpPr>
            <a:spLocks noGrp="1"/>
          </p:cNvSpPr>
          <p:nvPr>
            <p:ph type="title"/>
          </p:nvPr>
        </p:nvSpPr>
        <p:spPr>
          <a:xfrm>
            <a:off x="7344696" y="365125"/>
            <a:ext cx="4601498" cy="6256901"/>
          </a:xfrm>
        </p:spPr>
        <p:txBody>
          <a:bodyPr>
            <a:noAutofit/>
          </a:bodyPr>
          <a:lstStyle/>
          <a:p>
            <a:r>
              <a:rPr lang="en-GB" sz="4000" dirty="0"/>
              <a:t>Granny was about to call them in for tea when Grandad kicked the ball too high. It went into the next-door garden. </a:t>
            </a:r>
            <a:br>
              <a:rPr lang="en-GB" sz="4000" dirty="0"/>
            </a:br>
            <a:r>
              <a:rPr lang="en-GB" sz="4000" dirty="0"/>
              <a:t>Granny said, “Oh, Grandad!”</a:t>
            </a:r>
            <a:br>
              <a:rPr lang="en-GB" sz="4000" dirty="0"/>
            </a:br>
            <a:r>
              <a:rPr lang="en-GB" sz="4000" dirty="0"/>
              <a:t>Grandad went to ask if he could have the ball back.</a:t>
            </a:r>
          </a:p>
        </p:txBody>
      </p:sp>
      <p:pic>
        <p:nvPicPr>
          <p:cNvPr id="5" name="Picture 4">
            <a:extLst>
              <a:ext uri="{FF2B5EF4-FFF2-40B4-BE49-F238E27FC236}">
                <a16:creationId xmlns="" xmlns:a16="http://schemas.microsoft.com/office/drawing/2014/main" id="{BAC98392-9312-4781-B549-D75F547CF81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 y="1"/>
            <a:ext cx="7138220" cy="6858000"/>
          </a:xfrm>
          <a:prstGeom prst="rect">
            <a:avLst/>
          </a:prstGeom>
        </p:spPr>
      </p:pic>
    </p:spTree>
    <p:extLst>
      <p:ext uri="{BB962C8B-B14F-4D97-AF65-F5344CB8AC3E}">
        <p14:creationId xmlns:p14="http://schemas.microsoft.com/office/powerpoint/2010/main" val="2205151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98486D-8143-4F2E-AEF0-CB1A57873F67}"/>
              </a:ext>
            </a:extLst>
          </p:cNvPr>
          <p:cNvSpPr>
            <a:spLocks noGrp="1"/>
          </p:cNvSpPr>
          <p:nvPr>
            <p:ph type="title"/>
          </p:nvPr>
        </p:nvSpPr>
        <p:spPr>
          <a:xfrm>
            <a:off x="7488820" y="365125"/>
            <a:ext cx="3864979" cy="6197721"/>
          </a:xfrm>
        </p:spPr>
        <p:txBody>
          <a:bodyPr>
            <a:normAutofit/>
          </a:bodyPr>
          <a:lstStyle/>
          <a:p>
            <a:r>
              <a:rPr lang="en-GB" sz="3600" dirty="0"/>
              <a:t/>
            </a:r>
            <a:br>
              <a:rPr lang="en-GB" sz="3600" dirty="0"/>
            </a:br>
            <a:r>
              <a:rPr lang="en-GB" sz="4000" dirty="0"/>
              <a:t>James said that this meant that they could not finish the game so it had to be a draw.</a:t>
            </a:r>
          </a:p>
        </p:txBody>
      </p:sp>
      <p:sp>
        <p:nvSpPr>
          <p:cNvPr id="3" name="Content Placeholder 2">
            <a:extLst>
              <a:ext uri="{FF2B5EF4-FFF2-40B4-BE49-F238E27FC236}">
                <a16:creationId xmlns="" xmlns:a16="http://schemas.microsoft.com/office/drawing/2014/main" id="{D4D4AB3E-64C1-4488-9A1D-82D307678E35}"/>
              </a:ext>
            </a:extLst>
          </p:cNvPr>
          <p:cNvSpPr>
            <a:spLocks noGrp="1"/>
          </p:cNvSpPr>
          <p:nvPr>
            <p:ph idx="1"/>
          </p:nvPr>
        </p:nvSpPr>
        <p:spPr>
          <a:xfrm>
            <a:off x="838200" y="486137"/>
            <a:ext cx="6370672" cy="5690826"/>
          </a:xfrm>
        </p:spPr>
        <p:txBody>
          <a:bodyPr/>
          <a:lstStyle/>
          <a:p>
            <a:pPr marL="0" indent="0">
              <a:buNone/>
            </a:pPr>
            <a:endParaRPr lang="en-GB" dirty="0"/>
          </a:p>
        </p:txBody>
      </p:sp>
      <p:sp>
        <p:nvSpPr>
          <p:cNvPr id="5" name="Rectangle 4">
            <a:extLst>
              <a:ext uri="{FF2B5EF4-FFF2-40B4-BE49-F238E27FC236}">
                <a16:creationId xmlns="" xmlns:a16="http://schemas.microsoft.com/office/drawing/2014/main" id="{BA67FA67-8035-4ABD-B835-AA6E247B3FD4}"/>
              </a:ext>
            </a:extLst>
          </p:cNvPr>
          <p:cNvSpPr/>
          <p:nvPr/>
        </p:nvSpPr>
        <p:spPr>
          <a:xfrm>
            <a:off x="838200" y="486137"/>
            <a:ext cx="6370673" cy="5909310"/>
          </a:xfrm>
          <a:prstGeom prst="rect">
            <a:avLst/>
          </a:prstGeom>
          <a:solidFill>
            <a:schemeClr val="accent6"/>
          </a:solidFill>
        </p:spPr>
        <p:txBody>
          <a:bodyPr wrap="squar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Score</a:t>
            </a:r>
          </a:p>
          <a:p>
            <a:pPr algn="ctr"/>
            <a:endPar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Fran  James  Grandad</a:t>
            </a:r>
          </a:p>
          <a:p>
            <a:pPr marL="914400" indent="-914400" algn="ctr">
              <a:buAutoNum type="arabicPlain"/>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0             0</a:t>
            </a:r>
          </a:p>
          <a:p>
            <a:pPr marL="914400" indent="-914400" algn="ctr">
              <a:buAutoNum type="arabicPlain"/>
            </a:pP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marL="914400" indent="-914400" algn="ctr">
              <a:buAutoNum type="arabicPlain"/>
            </a:pPr>
            <a:endPar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057858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05DE27-9FAF-4075-A53B-040B58251CE6}"/>
              </a:ext>
            </a:extLst>
          </p:cNvPr>
          <p:cNvSpPr>
            <a:spLocks noGrp="1"/>
          </p:cNvSpPr>
          <p:nvPr>
            <p:ph type="title"/>
          </p:nvPr>
        </p:nvSpPr>
        <p:spPr>
          <a:xfrm>
            <a:off x="7498080" y="365125"/>
            <a:ext cx="3855720" cy="5811838"/>
          </a:xfrm>
        </p:spPr>
        <p:txBody>
          <a:bodyPr>
            <a:noAutofit/>
          </a:bodyPr>
          <a:lstStyle/>
          <a:p>
            <a:r>
              <a:rPr lang="en-GB" sz="4000" dirty="0"/>
              <a:t>Fran thought that James was being annoying again.</a:t>
            </a:r>
            <a:br>
              <a:rPr lang="en-GB" sz="4000" dirty="0"/>
            </a:br>
            <a:r>
              <a:rPr lang="en-GB" sz="4000" dirty="0"/>
              <a:t>It had been a really good game so she did not complain. It would have been a shame to spoil a nice afternoon.</a:t>
            </a:r>
          </a:p>
        </p:txBody>
      </p:sp>
      <p:sp>
        <p:nvSpPr>
          <p:cNvPr id="3" name="Content Placeholder 2">
            <a:extLst>
              <a:ext uri="{FF2B5EF4-FFF2-40B4-BE49-F238E27FC236}">
                <a16:creationId xmlns="" xmlns:a16="http://schemas.microsoft.com/office/drawing/2014/main" id="{21C6F764-23D7-4AC9-AE37-993F647D365C}"/>
              </a:ext>
            </a:extLst>
          </p:cNvPr>
          <p:cNvSpPr>
            <a:spLocks noGrp="1"/>
          </p:cNvSpPr>
          <p:nvPr>
            <p:ph idx="1"/>
          </p:nvPr>
        </p:nvSpPr>
        <p:spPr>
          <a:xfrm>
            <a:off x="838200" y="365125"/>
            <a:ext cx="6031230" cy="5811838"/>
          </a:xfrm>
          <a:solidFill>
            <a:schemeClr val="accent6">
              <a:lumMod val="60000"/>
              <a:lumOff val="40000"/>
            </a:schemeClr>
          </a:solidFill>
        </p:spPr>
        <p:txBody>
          <a:bodyPr/>
          <a:lstStyle/>
          <a:p>
            <a:pPr marL="0" indent="0">
              <a:buNone/>
            </a:pPr>
            <a:endParaRPr lang="en-GB" dirty="0"/>
          </a:p>
        </p:txBody>
      </p:sp>
      <p:sp>
        <p:nvSpPr>
          <p:cNvPr id="4" name="Rectangle 3">
            <a:extLst>
              <a:ext uri="{FF2B5EF4-FFF2-40B4-BE49-F238E27FC236}">
                <a16:creationId xmlns="" xmlns:a16="http://schemas.microsoft.com/office/drawing/2014/main" id="{8717634B-40E1-41B8-A1B5-2D69DC7E2ADE}"/>
              </a:ext>
            </a:extLst>
          </p:cNvPr>
          <p:cNvSpPr/>
          <p:nvPr/>
        </p:nvSpPr>
        <p:spPr>
          <a:xfrm>
            <a:off x="1931669" y="1040130"/>
            <a:ext cx="3714751"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a:t>
            </a:r>
          </a:p>
        </p:txBody>
      </p:sp>
      <p:sp>
        <p:nvSpPr>
          <p:cNvPr id="5" name="Rectangle 4">
            <a:extLst>
              <a:ext uri="{FF2B5EF4-FFF2-40B4-BE49-F238E27FC236}">
                <a16:creationId xmlns="" xmlns:a16="http://schemas.microsoft.com/office/drawing/2014/main" id="{85A072DC-7D91-46E3-BA24-8ED059D3617D}"/>
              </a:ext>
            </a:extLst>
          </p:cNvPr>
          <p:cNvSpPr/>
          <p:nvPr/>
        </p:nvSpPr>
        <p:spPr>
          <a:xfrm>
            <a:off x="1394461" y="2638465"/>
            <a:ext cx="2754629" cy="923330"/>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Unfair!</a:t>
            </a:r>
          </a:p>
        </p:txBody>
      </p:sp>
      <p:sp>
        <p:nvSpPr>
          <p:cNvPr id="6" name="Rectangle 5">
            <a:extLst>
              <a:ext uri="{FF2B5EF4-FFF2-40B4-BE49-F238E27FC236}">
                <a16:creationId xmlns="" xmlns:a16="http://schemas.microsoft.com/office/drawing/2014/main" id="{16F5F318-7F87-4186-82FC-8E80501393AC}"/>
              </a:ext>
            </a:extLst>
          </p:cNvPr>
          <p:cNvSpPr/>
          <p:nvPr/>
        </p:nvSpPr>
        <p:spPr>
          <a:xfrm>
            <a:off x="4263390" y="4080510"/>
            <a:ext cx="2080260"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Boo!</a:t>
            </a:r>
          </a:p>
        </p:txBody>
      </p:sp>
    </p:spTree>
    <p:extLst>
      <p:ext uri="{BB962C8B-B14F-4D97-AF65-F5344CB8AC3E}">
        <p14:creationId xmlns:p14="http://schemas.microsoft.com/office/powerpoint/2010/main" val="1090568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74F9AFAD-190F-4B6E-9CE3-0529A52290DD}"/>
              </a:ext>
            </a:extLst>
          </p:cNvPr>
          <p:cNvSpPr>
            <a:spLocks noGrp="1"/>
          </p:cNvSpPr>
          <p:nvPr>
            <p:ph type="title"/>
          </p:nvPr>
        </p:nvSpPr>
        <p:spPr>
          <a:xfrm>
            <a:off x="7847634" y="365125"/>
            <a:ext cx="4051141" cy="6047250"/>
          </a:xfrm>
        </p:spPr>
        <p:txBody>
          <a:bodyPr>
            <a:normAutofit/>
          </a:bodyPr>
          <a:lstStyle/>
          <a:p>
            <a:r>
              <a:rPr lang="en-GB" sz="3600" dirty="0"/>
              <a:t/>
            </a:r>
            <a:br>
              <a:rPr lang="en-GB" sz="3600" dirty="0"/>
            </a:br>
            <a:r>
              <a:rPr lang="en-GB" sz="3600" dirty="0"/>
              <a:t/>
            </a:r>
            <a:br>
              <a:rPr lang="en-GB" sz="3600" dirty="0"/>
            </a:br>
            <a:r>
              <a:rPr lang="en-GB" sz="3600" dirty="0"/>
              <a:t/>
            </a:r>
            <a:br>
              <a:rPr lang="en-GB" sz="3600" dirty="0"/>
            </a:br>
            <a:r>
              <a:rPr lang="en-GB" sz="4000" dirty="0"/>
              <a:t>Granny said Cumberland had got damp spending all that time being in goal so she put him on the radiator.</a:t>
            </a:r>
          </a:p>
        </p:txBody>
      </p:sp>
      <p:pic>
        <p:nvPicPr>
          <p:cNvPr id="5" name="Picture 4">
            <a:extLst>
              <a:ext uri="{FF2B5EF4-FFF2-40B4-BE49-F238E27FC236}">
                <a16:creationId xmlns="" xmlns:a16="http://schemas.microsoft.com/office/drawing/2014/main" id="{98F3B398-D411-4307-BEBC-8728AF9E103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 y="0"/>
            <a:ext cx="7465672" cy="6858000"/>
          </a:xfrm>
          <a:prstGeom prst="rect">
            <a:avLst/>
          </a:prstGeom>
        </p:spPr>
      </p:pic>
    </p:spTree>
    <p:extLst>
      <p:ext uri="{BB962C8B-B14F-4D97-AF65-F5344CB8AC3E}">
        <p14:creationId xmlns:p14="http://schemas.microsoft.com/office/powerpoint/2010/main" val="2975621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2D3DDFC6-849F-4860-9840-14AD8455E5DC}"/>
              </a:ext>
            </a:extLst>
          </p:cNvPr>
          <p:cNvSpPr>
            <a:spLocks noGrp="1"/>
          </p:cNvSpPr>
          <p:nvPr>
            <p:ph type="title"/>
          </p:nvPr>
        </p:nvSpPr>
        <p:spPr>
          <a:xfrm>
            <a:off x="7465672" y="365125"/>
            <a:ext cx="4328932" cy="6047250"/>
          </a:xfrm>
        </p:spPr>
        <p:txBody>
          <a:bodyPr>
            <a:normAutofit/>
          </a:bodyPr>
          <a:lstStyle/>
          <a:p>
            <a:r>
              <a:rPr lang="en-GB" sz="4000" dirty="0"/>
              <a:t>James wanted to play football.</a:t>
            </a:r>
            <a:br>
              <a:rPr lang="en-GB" sz="4000" dirty="0"/>
            </a:br>
            <a:r>
              <a:rPr lang="en-GB" sz="4000" dirty="0"/>
              <a:t>Fran did not like playing football with James, because she always had to go in goal.</a:t>
            </a:r>
            <a:br>
              <a:rPr lang="en-GB" sz="4000" dirty="0"/>
            </a:br>
            <a:r>
              <a:rPr lang="en-GB" sz="4000" dirty="0"/>
              <a:t>Sometimes when she was in goal the ball hit her. It hurt!</a:t>
            </a:r>
          </a:p>
        </p:txBody>
      </p:sp>
      <p:pic>
        <p:nvPicPr>
          <p:cNvPr id="5" name="Content Placeholder 4" descr="A close up of a football ball&#10;&#10;Description generated with very high confidence">
            <a:extLst>
              <a:ext uri="{FF2B5EF4-FFF2-40B4-BE49-F238E27FC236}">
                <a16:creationId xmlns="" xmlns:a16="http://schemas.microsoft.com/office/drawing/2014/main" id="{033C7E86-CC16-4DDE-975A-7A1FA5733262}"/>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 y="0"/>
            <a:ext cx="7072133" cy="6858000"/>
          </a:xfrm>
        </p:spPr>
      </p:pic>
    </p:spTree>
    <p:extLst>
      <p:ext uri="{BB962C8B-B14F-4D97-AF65-F5344CB8AC3E}">
        <p14:creationId xmlns:p14="http://schemas.microsoft.com/office/powerpoint/2010/main" val="2385267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E1E67B6-D3B3-47E7-80BF-1AD6675E68EA}"/>
              </a:ext>
            </a:extLst>
          </p:cNvPr>
          <p:cNvSpPr>
            <a:spLocks noGrp="1"/>
          </p:cNvSpPr>
          <p:nvPr>
            <p:ph type="title"/>
          </p:nvPr>
        </p:nvSpPr>
        <p:spPr>
          <a:xfrm>
            <a:off x="7755038" y="365125"/>
            <a:ext cx="4236334" cy="6267169"/>
          </a:xfrm>
        </p:spPr>
        <p:txBody>
          <a:bodyPr>
            <a:normAutofit/>
          </a:bodyPr>
          <a:lstStyle/>
          <a:p>
            <a:r>
              <a:rPr lang="en-GB" sz="4000" dirty="0"/>
              <a:t>Everyone said that Cumberland was a good goal keeper. Cumberland wasn’t sure that he wanted to be a goal keeper, but was happy that people said that he had done well.</a:t>
            </a:r>
          </a:p>
        </p:txBody>
      </p:sp>
      <p:pic>
        <p:nvPicPr>
          <p:cNvPr id="5" name="Picture 4">
            <a:extLst>
              <a:ext uri="{FF2B5EF4-FFF2-40B4-BE49-F238E27FC236}">
                <a16:creationId xmlns="" xmlns:a16="http://schemas.microsoft.com/office/drawing/2014/main" id="{A62470A5-CE9B-4EEF-A097-A4898C40A08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 y="0"/>
            <a:ext cx="7407798" cy="6857999"/>
          </a:xfrm>
          <a:prstGeom prst="rect">
            <a:avLst/>
          </a:prstGeom>
        </p:spPr>
      </p:pic>
    </p:spTree>
    <p:extLst>
      <p:ext uri="{BB962C8B-B14F-4D97-AF65-F5344CB8AC3E}">
        <p14:creationId xmlns:p14="http://schemas.microsoft.com/office/powerpoint/2010/main" val="282701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747C2FBE-527F-4385-A852-E1E3A62D9CD6}"/>
              </a:ext>
            </a:extLst>
          </p:cNvPr>
          <p:cNvSpPr>
            <a:spLocks noGrp="1"/>
          </p:cNvSpPr>
          <p:nvPr>
            <p:ph type="title"/>
          </p:nvPr>
        </p:nvSpPr>
        <p:spPr>
          <a:xfrm>
            <a:off x="7963381" y="365125"/>
            <a:ext cx="4039565" cy="6081974"/>
          </a:xfrm>
        </p:spPr>
        <p:txBody>
          <a:bodyPr>
            <a:normAutofit/>
          </a:bodyPr>
          <a:lstStyle/>
          <a:p>
            <a:r>
              <a:rPr lang="en-GB" sz="4000" dirty="0"/>
              <a:t>Cumberland was pleased that it had been a good day for his friend, Fran, but he was glad to be back by his door and away from the muddy football.</a:t>
            </a:r>
          </a:p>
        </p:txBody>
      </p:sp>
      <p:pic>
        <p:nvPicPr>
          <p:cNvPr id="6" name="Picture 5" descr="A picture containing floor, indoor, cabinet, wall&#10;&#10;Description generated with very high confidence">
            <a:extLst>
              <a:ext uri="{FF2B5EF4-FFF2-40B4-BE49-F238E27FC236}">
                <a16:creationId xmlns="" xmlns:a16="http://schemas.microsoft.com/office/drawing/2014/main" id="{0C2B86AD-9691-4DDA-AB55-CDC62D4C99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697165" cy="6858000"/>
          </a:xfrm>
          <a:prstGeom prst="rect">
            <a:avLst/>
          </a:prstGeom>
        </p:spPr>
      </p:pic>
    </p:spTree>
    <p:extLst>
      <p:ext uri="{BB962C8B-B14F-4D97-AF65-F5344CB8AC3E}">
        <p14:creationId xmlns:p14="http://schemas.microsoft.com/office/powerpoint/2010/main" val="1579420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BC64B8-98B0-429D-BB88-61B87A565C53}"/>
              </a:ext>
            </a:extLst>
          </p:cNvPr>
          <p:cNvSpPr>
            <a:spLocks noGrp="1"/>
          </p:cNvSpPr>
          <p:nvPr>
            <p:ph type="title"/>
          </p:nvPr>
        </p:nvSpPr>
        <p:spPr/>
        <p:txBody>
          <a:bodyPr/>
          <a:lstStyle/>
          <a:p>
            <a:r>
              <a:rPr lang="en-GB" dirty="0"/>
              <a:t>Notes for parents and teachers</a:t>
            </a:r>
          </a:p>
        </p:txBody>
      </p:sp>
      <p:sp>
        <p:nvSpPr>
          <p:cNvPr id="3" name="Content Placeholder 2">
            <a:extLst>
              <a:ext uri="{FF2B5EF4-FFF2-40B4-BE49-F238E27FC236}">
                <a16:creationId xmlns="" xmlns:a16="http://schemas.microsoft.com/office/drawing/2014/main" id="{6C7CA18B-2812-4D23-82DC-B7390F99EA51}"/>
              </a:ext>
            </a:extLst>
          </p:cNvPr>
          <p:cNvSpPr>
            <a:spLocks noGrp="1"/>
          </p:cNvSpPr>
          <p:nvPr>
            <p:ph idx="1"/>
          </p:nvPr>
        </p:nvSpPr>
        <p:spPr/>
        <p:txBody>
          <a:bodyPr>
            <a:normAutofit fontScale="92500" lnSpcReduction="10000"/>
          </a:bodyPr>
          <a:lstStyle/>
          <a:p>
            <a:pPr marL="0" indent="0" latinLnBrk="1">
              <a:lnSpc>
                <a:spcPct val="120000"/>
              </a:lnSpc>
              <a:spcBef>
                <a:spcPts val="0"/>
              </a:spcBef>
              <a:buNone/>
            </a:pPr>
            <a:r>
              <a:rPr lang="en-US" sz="2300" dirty="0"/>
              <a:t>Cumberland comes from a Fairtrade cooperative in Nepal and his journey to his </a:t>
            </a:r>
          </a:p>
          <a:p>
            <a:pPr marL="0" indent="0" latinLnBrk="1">
              <a:lnSpc>
                <a:spcPct val="120000"/>
              </a:lnSpc>
              <a:spcBef>
                <a:spcPts val="0"/>
              </a:spcBef>
              <a:buNone/>
            </a:pPr>
            <a:r>
              <a:rPr lang="en-US" sz="2300" dirty="0"/>
              <a:t>new home was enabled by </a:t>
            </a:r>
            <a:r>
              <a:rPr lang="en-US" sz="2300" dirty="0" err="1"/>
              <a:t>Traidcraft</a:t>
            </a:r>
            <a:r>
              <a:rPr lang="en-US" sz="2300" dirty="0"/>
              <a:t> plc</a:t>
            </a:r>
            <a:endParaRPr lang="en-GB" sz="2300" dirty="0"/>
          </a:p>
          <a:p>
            <a:pPr marL="0" indent="0" latinLnBrk="1">
              <a:lnSpc>
                <a:spcPct val="120000"/>
              </a:lnSpc>
              <a:spcBef>
                <a:spcPts val="0"/>
              </a:spcBef>
              <a:buNone/>
            </a:pPr>
            <a:endParaRPr lang="en-GB" sz="2300" dirty="0"/>
          </a:p>
          <a:p>
            <a:pPr marL="0" indent="0" latinLnBrk="1">
              <a:lnSpc>
                <a:spcPct val="120000"/>
              </a:lnSpc>
              <a:spcBef>
                <a:spcPts val="0"/>
              </a:spcBef>
              <a:buNone/>
            </a:pPr>
            <a:r>
              <a:rPr lang="en-US" sz="2300" dirty="0"/>
              <a:t>This book could be about fairness or about not spoiling a nice time by making a fuss. You </a:t>
            </a:r>
          </a:p>
          <a:p>
            <a:pPr marL="0" indent="0" latinLnBrk="1">
              <a:lnSpc>
                <a:spcPct val="120000"/>
              </a:lnSpc>
              <a:spcBef>
                <a:spcPts val="0"/>
              </a:spcBef>
              <a:buNone/>
            </a:pPr>
            <a:r>
              <a:rPr lang="en-US" sz="2300" dirty="0"/>
              <a:t>might want to talk about whether those hearing the story thought Fran was </a:t>
            </a:r>
          </a:p>
          <a:p>
            <a:pPr marL="0" indent="0" latinLnBrk="1">
              <a:lnSpc>
                <a:spcPct val="120000"/>
              </a:lnSpc>
              <a:spcBef>
                <a:spcPts val="0"/>
              </a:spcBef>
              <a:buNone/>
            </a:pPr>
            <a:r>
              <a:rPr lang="en-US" sz="2300" dirty="0"/>
              <a:t>right to let James say it was a draw. It might be about who should be the one to go in goal.</a:t>
            </a:r>
            <a:endParaRPr lang="en-GB" sz="2300" dirty="0"/>
          </a:p>
          <a:p>
            <a:pPr marL="0" indent="0" latinLnBrk="1">
              <a:lnSpc>
                <a:spcPct val="120000"/>
              </a:lnSpc>
              <a:spcBef>
                <a:spcPts val="0"/>
              </a:spcBef>
              <a:buNone/>
            </a:pPr>
            <a:r>
              <a:rPr lang="en-US" sz="2300" dirty="0"/>
              <a:t>It could be about annoying older brothers or having a nice time with families. Better still it might be about whatever those who hear the story think it is about, but you will only </a:t>
            </a:r>
          </a:p>
          <a:p>
            <a:pPr marL="0" indent="0" latinLnBrk="1">
              <a:lnSpc>
                <a:spcPct val="120000"/>
              </a:lnSpc>
              <a:spcBef>
                <a:spcPts val="0"/>
              </a:spcBef>
              <a:buNone/>
            </a:pPr>
            <a:r>
              <a:rPr lang="en-US" sz="2300" dirty="0"/>
              <a:t>discover what children think it is about by talking with them.</a:t>
            </a:r>
            <a:endParaRPr lang="en-GB" sz="2300" dirty="0"/>
          </a:p>
          <a:p>
            <a:pPr marL="0" indent="0" latinLnBrk="1">
              <a:lnSpc>
                <a:spcPct val="120000"/>
              </a:lnSpc>
              <a:spcBef>
                <a:spcPts val="0"/>
              </a:spcBef>
              <a:buNone/>
            </a:pPr>
            <a:r>
              <a:rPr lang="en-US" sz="2300" dirty="0"/>
              <a:t> </a:t>
            </a:r>
            <a:endParaRPr lang="en-GB" sz="2300" dirty="0"/>
          </a:p>
          <a:p>
            <a:pPr marL="0" indent="0" latinLnBrk="1">
              <a:lnSpc>
                <a:spcPct val="120000"/>
              </a:lnSpc>
              <a:spcBef>
                <a:spcPts val="0"/>
              </a:spcBef>
              <a:buNone/>
            </a:pPr>
            <a:r>
              <a:rPr lang="en-US" sz="2300" dirty="0"/>
              <a:t>This book is one of a series about Cumberland and his world that raise questions about, </a:t>
            </a:r>
          </a:p>
          <a:p>
            <a:pPr marL="0" indent="0" latinLnBrk="1">
              <a:lnSpc>
                <a:spcPct val="120000"/>
              </a:lnSpc>
              <a:spcBef>
                <a:spcPts val="0"/>
              </a:spcBef>
              <a:buNone/>
            </a:pPr>
            <a:r>
              <a:rPr lang="en-US" sz="2300" dirty="0"/>
              <a:t>love, joy, feeling alone, enjoying company, being sad and being happy.</a:t>
            </a:r>
            <a:endParaRPr lang="en-GB" sz="2300" dirty="0"/>
          </a:p>
          <a:p>
            <a:endParaRPr lang="en-GB" dirty="0"/>
          </a:p>
        </p:txBody>
      </p:sp>
      <p:pic>
        <p:nvPicPr>
          <p:cNvPr id="4" name="Picture 3">
            <a:extLst>
              <a:ext uri="{FF2B5EF4-FFF2-40B4-BE49-F238E27FC236}">
                <a16:creationId xmlns="" xmlns:a16="http://schemas.microsoft.com/office/drawing/2014/main" id="{25FC10E3-472B-4472-BCF6-5B88DF7A6B60}"/>
              </a:ext>
            </a:extLst>
          </p:cNvPr>
          <p:cNvPicPr/>
          <p:nvPr/>
        </p:nvPicPr>
        <p:blipFill>
          <a:blip r:embed="rId2">
            <a:extLst>
              <a:ext uri="{28A0092B-C50C-407E-A947-70E740481C1C}">
                <a14:useLocalDpi xmlns:a14="http://schemas.microsoft.com/office/drawing/2010/main" val="0"/>
              </a:ext>
            </a:extLst>
          </a:blip>
          <a:stretch>
            <a:fillRect/>
          </a:stretch>
        </p:blipFill>
        <p:spPr>
          <a:xfrm>
            <a:off x="9954228" y="466089"/>
            <a:ext cx="883111" cy="691379"/>
          </a:xfrm>
          <a:prstGeom prst="rect">
            <a:avLst/>
          </a:prstGeom>
        </p:spPr>
      </p:pic>
    </p:spTree>
    <p:extLst>
      <p:ext uri="{BB962C8B-B14F-4D97-AF65-F5344CB8AC3E}">
        <p14:creationId xmlns:p14="http://schemas.microsoft.com/office/powerpoint/2010/main" val="3456046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FF09F4-E77D-4C8D-93BC-E6294BEB51AA}"/>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 xmlns:a16="http://schemas.microsoft.com/office/drawing/2014/main" id="{8B30556F-19D9-42A4-ABEC-5572F5CB5262}"/>
              </a:ext>
            </a:extLst>
          </p:cNvPr>
          <p:cNvSpPr>
            <a:spLocks noGrp="1"/>
          </p:cNvSpPr>
          <p:nvPr>
            <p:ph idx="1"/>
          </p:nvPr>
        </p:nvSpPr>
        <p:spPr/>
        <p:txBody>
          <a:bodyPr>
            <a:normAutofit fontScale="92500" lnSpcReduction="10000"/>
          </a:bodyPr>
          <a:lstStyle/>
          <a:p>
            <a:pPr marL="0" indent="0">
              <a:buNone/>
            </a:pPr>
            <a:r>
              <a:rPr lang="en-GB" sz="2100" dirty="0"/>
              <a:t>Published 2018 in association with Bear Lands Publishing, St. Mary’s Centre, </a:t>
            </a:r>
            <a:r>
              <a:rPr lang="en-GB" sz="2100" dirty="0" err="1"/>
              <a:t>Llys</a:t>
            </a:r>
            <a:r>
              <a:rPr lang="en-GB" sz="2100" dirty="0"/>
              <a:t> </a:t>
            </a:r>
            <a:r>
              <a:rPr lang="en-GB" sz="2100" dirty="0" err="1"/>
              <a:t>Onnen</a:t>
            </a:r>
            <a:r>
              <a:rPr lang="en-GB" sz="2100" dirty="0"/>
              <a:t>, </a:t>
            </a:r>
            <a:r>
              <a:rPr lang="en-GB" sz="2100" dirty="0" err="1" smtClean="0"/>
              <a:t>Abergwyngregyn</a:t>
            </a:r>
            <a:r>
              <a:rPr lang="en-GB" sz="2100" dirty="0"/>
              <a:t>, Gwynedd, LL33 0LD, Wales.</a:t>
            </a:r>
          </a:p>
          <a:p>
            <a:endParaRPr lang="en-GB" sz="2100" dirty="0"/>
          </a:p>
          <a:p>
            <a:pPr marL="0" indent="0">
              <a:buNone/>
            </a:pPr>
            <a:r>
              <a:rPr lang="en-GB" sz="2100" dirty="0"/>
              <a:t>Copyright </a:t>
            </a:r>
            <a:r>
              <a:rPr lang="en-GB" sz="2100"/>
              <a:t>© </a:t>
            </a:r>
            <a:r>
              <a:rPr lang="en-GB" sz="2100" smtClean="0"/>
              <a:t>2018 David </a:t>
            </a:r>
            <a:r>
              <a:rPr lang="en-GB" sz="2100" dirty="0"/>
              <a:t>W Lankshear (text and illustrations).</a:t>
            </a:r>
          </a:p>
          <a:p>
            <a:endParaRPr lang="en-GB" sz="2100" dirty="0"/>
          </a:p>
          <a:p>
            <a:pPr marL="0" indent="0">
              <a:buNone/>
            </a:pPr>
            <a:r>
              <a:rPr lang="en-GB" sz="2100" dirty="0"/>
              <a:t>David W Lankshear has asserted his right under the Copyright, Design and Patents Act 1988 to be identified as the author of this Work.</a:t>
            </a:r>
          </a:p>
          <a:p>
            <a:pPr marL="0" indent="0">
              <a:buNone/>
            </a:pPr>
            <a:r>
              <a:rPr lang="en-GB" sz="2100" dirty="0"/>
              <a:t>All rights reserved. No part of this publication may be reproduced, stored in a retrieval system, or transmitted, in any form or by any means, electronic, electrostatic, magnetic tape, mechanical, photocopying, recording or otherwise, without full acknowledgement of Bear Lands Publishing and copyright holders.</a:t>
            </a:r>
          </a:p>
          <a:p>
            <a:pPr marL="0" indent="0">
              <a:buNone/>
            </a:pPr>
            <a:endParaRPr lang="en-GB" sz="2100" dirty="0"/>
          </a:p>
          <a:p>
            <a:pPr marL="0" indent="0">
              <a:buNone/>
            </a:pPr>
            <a:r>
              <a:rPr lang="en-GB" sz="2100" dirty="0"/>
              <a:t>First published 2018</a:t>
            </a:r>
          </a:p>
          <a:p>
            <a:endParaRPr lang="en-GB" dirty="0"/>
          </a:p>
        </p:txBody>
      </p:sp>
      <p:pic>
        <p:nvPicPr>
          <p:cNvPr id="4" name="Picture 3">
            <a:extLst>
              <a:ext uri="{FF2B5EF4-FFF2-40B4-BE49-F238E27FC236}">
                <a16:creationId xmlns="" xmlns:a16="http://schemas.microsoft.com/office/drawing/2014/main" id="{C5C08799-C7D3-4FA0-BBDF-9001A62531EE}"/>
              </a:ext>
            </a:extLst>
          </p:cNvPr>
          <p:cNvPicPr/>
          <p:nvPr/>
        </p:nvPicPr>
        <p:blipFill>
          <a:blip r:embed="rId2">
            <a:extLst>
              <a:ext uri="{28A0092B-C50C-407E-A947-70E740481C1C}">
                <a14:useLocalDpi xmlns:a14="http://schemas.microsoft.com/office/drawing/2010/main" val="0"/>
              </a:ext>
            </a:extLst>
          </a:blip>
          <a:stretch>
            <a:fillRect/>
          </a:stretch>
        </p:blipFill>
        <p:spPr>
          <a:xfrm>
            <a:off x="9954228" y="466089"/>
            <a:ext cx="883111" cy="691379"/>
          </a:xfrm>
          <a:prstGeom prst="rect">
            <a:avLst/>
          </a:prstGeom>
        </p:spPr>
      </p:pic>
    </p:spTree>
    <p:extLst>
      <p:ext uri="{BB962C8B-B14F-4D97-AF65-F5344CB8AC3E}">
        <p14:creationId xmlns:p14="http://schemas.microsoft.com/office/powerpoint/2010/main" val="960207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D5752843-BC73-4A46-9498-67B65D5534D9}"/>
              </a:ext>
            </a:extLst>
          </p:cNvPr>
          <p:cNvSpPr>
            <a:spLocks noGrp="1"/>
          </p:cNvSpPr>
          <p:nvPr>
            <p:ph type="title"/>
          </p:nvPr>
        </p:nvSpPr>
        <p:spPr>
          <a:xfrm>
            <a:off x="7303624" y="365125"/>
            <a:ext cx="4514128" cy="6035675"/>
          </a:xfrm>
        </p:spPr>
        <p:txBody>
          <a:bodyPr>
            <a:normAutofit/>
          </a:bodyPr>
          <a:lstStyle/>
          <a:p>
            <a:r>
              <a:rPr lang="en-GB" sz="4000" dirty="0"/>
              <a:t>“All right,” said Fran, “I will play but only if we put Cumberland in gaol.”</a:t>
            </a:r>
            <a:br>
              <a:rPr lang="en-GB" sz="4000" dirty="0"/>
            </a:br>
            <a:r>
              <a:rPr lang="en-GB" sz="4000" dirty="0"/>
              <a:t>“How could we put Cumberland in Goal?” said James, “That is just silly.”</a:t>
            </a:r>
          </a:p>
        </p:txBody>
      </p:sp>
      <p:pic>
        <p:nvPicPr>
          <p:cNvPr id="5" name="Picture 4" descr="C:\Users\david\Pictures\Cumberland\IMG_4233.JPG">
            <a:extLst>
              <a:ext uri="{FF2B5EF4-FFF2-40B4-BE49-F238E27FC236}">
                <a16:creationId xmlns="" xmlns:a16="http://schemas.microsoft.com/office/drawing/2014/main" id="{CDC5B317-F13A-438B-91B2-77558D2DE74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967960" cy="6857999"/>
          </a:xfrm>
          <a:prstGeom prst="rect">
            <a:avLst/>
          </a:prstGeom>
          <a:noFill/>
          <a:ln>
            <a:noFill/>
          </a:ln>
        </p:spPr>
      </p:pic>
    </p:spTree>
    <p:extLst>
      <p:ext uri="{BB962C8B-B14F-4D97-AF65-F5344CB8AC3E}">
        <p14:creationId xmlns:p14="http://schemas.microsoft.com/office/powerpoint/2010/main" val="584640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E6301971-0523-4F5A-B525-AFA3A68D8F85}"/>
              </a:ext>
            </a:extLst>
          </p:cNvPr>
          <p:cNvSpPr>
            <a:spLocks noGrp="1"/>
          </p:cNvSpPr>
          <p:nvPr>
            <p:ph type="title"/>
          </p:nvPr>
        </p:nvSpPr>
        <p:spPr>
          <a:xfrm>
            <a:off x="7245751" y="365125"/>
            <a:ext cx="4699321" cy="6232445"/>
          </a:xfrm>
        </p:spPr>
        <p:txBody>
          <a:bodyPr>
            <a:normAutofit/>
          </a:bodyPr>
          <a:lstStyle/>
          <a:p>
            <a:r>
              <a:rPr lang="en-GB" sz="4000" dirty="0"/>
              <a:t>“Let’s ask Grandad and see what he thinks.”</a:t>
            </a:r>
            <a:br>
              <a:rPr lang="en-GB" sz="4000" dirty="0"/>
            </a:br>
            <a:r>
              <a:rPr lang="en-GB" sz="4000" dirty="0"/>
              <a:t>They found Grandad in his shed and explained the problem.</a:t>
            </a:r>
          </a:p>
        </p:txBody>
      </p:sp>
      <p:pic>
        <p:nvPicPr>
          <p:cNvPr id="5" name="Picture 4">
            <a:extLst>
              <a:ext uri="{FF2B5EF4-FFF2-40B4-BE49-F238E27FC236}">
                <a16:creationId xmlns="" xmlns:a16="http://schemas.microsoft.com/office/drawing/2014/main" id="{48E3534D-AE5E-4E2E-AED2-7009F9CA02D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 y="0"/>
            <a:ext cx="6933235" cy="6857999"/>
          </a:xfrm>
          <a:prstGeom prst="rect">
            <a:avLst/>
          </a:prstGeom>
        </p:spPr>
      </p:pic>
    </p:spTree>
    <p:extLst>
      <p:ext uri="{BB962C8B-B14F-4D97-AF65-F5344CB8AC3E}">
        <p14:creationId xmlns:p14="http://schemas.microsoft.com/office/powerpoint/2010/main" val="1940440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326940F2-B08B-48A3-965E-F446E0739B7F}"/>
              </a:ext>
            </a:extLst>
          </p:cNvPr>
          <p:cNvSpPr>
            <a:spLocks noGrp="1"/>
          </p:cNvSpPr>
          <p:nvPr>
            <p:ph type="title"/>
          </p:nvPr>
        </p:nvSpPr>
        <p:spPr>
          <a:xfrm>
            <a:off x="7187877" y="365125"/>
            <a:ext cx="4780345" cy="6105123"/>
          </a:xfrm>
        </p:spPr>
        <p:txBody>
          <a:bodyPr>
            <a:noAutofit/>
          </a:bodyPr>
          <a:lstStyle/>
          <a:p>
            <a:r>
              <a:rPr lang="en-GB" sz="4000" dirty="0"/>
              <a:t>“</a:t>
            </a:r>
            <a:r>
              <a:rPr lang="en-GB" sz="4000" dirty="0" err="1"/>
              <a:t>Hmmph</a:t>
            </a:r>
            <a:r>
              <a:rPr lang="en-GB" sz="4000" dirty="0"/>
              <a:t>,” said Grandad, “Let me think.”</a:t>
            </a:r>
            <a:br>
              <a:rPr lang="en-GB" sz="4000" dirty="0"/>
            </a:br>
            <a:r>
              <a:rPr lang="en-GB" sz="4000" dirty="0"/>
              <a:t>Grandad got some bricks and a plank and made a goal.</a:t>
            </a:r>
            <a:br>
              <a:rPr lang="en-GB" sz="4000" dirty="0"/>
            </a:br>
            <a:r>
              <a:rPr lang="en-GB" sz="4000" dirty="0"/>
              <a:t>“There,” said Grandad, “even Cumberland could be a goal keeper in that goal.”</a:t>
            </a:r>
          </a:p>
        </p:txBody>
      </p:sp>
      <p:pic>
        <p:nvPicPr>
          <p:cNvPr id="5" name="Picture 4">
            <a:extLst>
              <a:ext uri="{FF2B5EF4-FFF2-40B4-BE49-F238E27FC236}">
                <a16:creationId xmlns="" xmlns:a16="http://schemas.microsoft.com/office/drawing/2014/main" id="{08E0AAC1-0274-4B98-A442-B52E95D62A9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 y="0"/>
            <a:ext cx="6817489" cy="6858000"/>
          </a:xfrm>
          <a:prstGeom prst="rect">
            <a:avLst/>
          </a:prstGeom>
        </p:spPr>
      </p:pic>
    </p:spTree>
    <p:extLst>
      <p:ext uri="{BB962C8B-B14F-4D97-AF65-F5344CB8AC3E}">
        <p14:creationId xmlns:p14="http://schemas.microsoft.com/office/powerpoint/2010/main" val="2307916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5563F7A2-E4B8-4D84-88AF-7CE16B9E612B}"/>
              </a:ext>
            </a:extLst>
          </p:cNvPr>
          <p:cNvSpPr>
            <a:spLocks noGrp="1"/>
          </p:cNvSpPr>
          <p:nvPr>
            <p:ph type="title"/>
          </p:nvPr>
        </p:nvSpPr>
        <p:spPr>
          <a:xfrm>
            <a:off x="7083706" y="365125"/>
            <a:ext cx="4872942" cy="6197721"/>
          </a:xfrm>
        </p:spPr>
        <p:txBody>
          <a:bodyPr>
            <a:normAutofit/>
          </a:bodyPr>
          <a:lstStyle/>
          <a:p>
            <a:r>
              <a:rPr lang="en-GB" sz="3600" dirty="0"/>
              <a:t/>
            </a:r>
            <a:br>
              <a:rPr lang="en-GB" sz="3600" dirty="0"/>
            </a:br>
            <a:r>
              <a:rPr lang="en-GB" sz="3600" dirty="0"/>
              <a:t/>
            </a:r>
            <a:br>
              <a:rPr lang="en-GB" sz="3600" dirty="0"/>
            </a:br>
            <a:r>
              <a:rPr lang="en-GB" sz="4000" dirty="0"/>
              <a:t>“Grandad,” said James, “That is silly. The ball is too big to go into the goal. Even if Cumberland wasn’t there you could never score a goal.”</a:t>
            </a:r>
          </a:p>
        </p:txBody>
      </p:sp>
      <p:pic>
        <p:nvPicPr>
          <p:cNvPr id="5" name="Picture 4">
            <a:extLst>
              <a:ext uri="{FF2B5EF4-FFF2-40B4-BE49-F238E27FC236}">
                <a16:creationId xmlns="" xmlns:a16="http://schemas.microsoft.com/office/drawing/2014/main" id="{91B39B73-F2E0-4738-8B3D-D6F4CFBA2F9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 y="92596"/>
            <a:ext cx="6794339" cy="6765403"/>
          </a:xfrm>
          <a:prstGeom prst="rect">
            <a:avLst/>
          </a:prstGeom>
        </p:spPr>
      </p:pic>
    </p:spTree>
    <p:extLst>
      <p:ext uri="{BB962C8B-B14F-4D97-AF65-F5344CB8AC3E}">
        <p14:creationId xmlns:p14="http://schemas.microsoft.com/office/powerpoint/2010/main" val="1211849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5976E2-C0FF-48C2-A685-DAC113B0BA1F}"/>
              </a:ext>
            </a:extLst>
          </p:cNvPr>
          <p:cNvSpPr>
            <a:spLocks noGrp="1"/>
          </p:cNvSpPr>
          <p:nvPr>
            <p:ph type="title"/>
          </p:nvPr>
        </p:nvSpPr>
        <p:spPr>
          <a:xfrm>
            <a:off x="7558267" y="365125"/>
            <a:ext cx="4271059" cy="5896779"/>
          </a:xfrm>
        </p:spPr>
        <p:txBody>
          <a:bodyPr>
            <a:noAutofit/>
          </a:bodyPr>
          <a:lstStyle/>
          <a:p>
            <a:r>
              <a:rPr lang="en-GB" sz="3600" dirty="0"/>
              <a:t>“</a:t>
            </a:r>
            <a:r>
              <a:rPr lang="en-GB" sz="4000" dirty="0"/>
              <a:t>Well, then the game would always be a draw. No-one would loose and that would save all the arguments.”</a:t>
            </a:r>
            <a:br>
              <a:rPr lang="en-GB" sz="4000" dirty="0"/>
            </a:br>
            <a:r>
              <a:rPr lang="en-GB" sz="4000" dirty="0"/>
              <a:t>“No, we need a proper goal and a proper goal- keeper,” said James.</a:t>
            </a:r>
          </a:p>
        </p:txBody>
      </p:sp>
      <p:sp>
        <p:nvSpPr>
          <p:cNvPr id="3" name="Content Placeholder 2">
            <a:extLst>
              <a:ext uri="{FF2B5EF4-FFF2-40B4-BE49-F238E27FC236}">
                <a16:creationId xmlns="" xmlns:a16="http://schemas.microsoft.com/office/drawing/2014/main" id="{77A833F5-532F-4225-B8A1-525296CA53AD}"/>
              </a:ext>
            </a:extLst>
          </p:cNvPr>
          <p:cNvSpPr>
            <a:spLocks noGrp="1"/>
          </p:cNvSpPr>
          <p:nvPr>
            <p:ph idx="1"/>
          </p:nvPr>
        </p:nvSpPr>
        <p:spPr>
          <a:xfrm>
            <a:off x="838200" y="682906"/>
            <a:ext cx="5747795" cy="5494057"/>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			</a:t>
            </a:r>
          </a:p>
        </p:txBody>
      </p:sp>
      <p:sp>
        <p:nvSpPr>
          <p:cNvPr id="4" name="Rectangle 3">
            <a:extLst>
              <a:ext uri="{FF2B5EF4-FFF2-40B4-BE49-F238E27FC236}">
                <a16:creationId xmlns="" xmlns:a16="http://schemas.microsoft.com/office/drawing/2014/main" id="{2048B945-47C1-4F9C-99A2-CA88C3039632}"/>
              </a:ext>
            </a:extLst>
          </p:cNvPr>
          <p:cNvSpPr/>
          <p:nvPr/>
        </p:nvSpPr>
        <p:spPr>
          <a:xfrm>
            <a:off x="838200" y="681037"/>
            <a:ext cx="5747795" cy="5447645"/>
          </a:xfrm>
          <a:prstGeom prst="rect">
            <a:avLst/>
          </a:prstGeom>
          <a:solidFill>
            <a:schemeClr val="accent6"/>
          </a:solidFill>
        </p:spPr>
        <p:txBody>
          <a:bodyPr wrap="square" lIns="91440" tIns="45720" rIns="91440" bIns="45720">
            <a:spAutoFit/>
          </a:bodyPr>
          <a:lstStyle/>
          <a:p>
            <a:pPr algn="ct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Score </a:t>
            </a:r>
          </a:p>
          <a:p>
            <a:pPr algn="ctr"/>
            <a:endParaRPr lang="en-US"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0 – 0</a:t>
            </a:r>
          </a:p>
          <a:p>
            <a:pPr algn="ctr"/>
            <a:endPar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289852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6106AC5C-E16F-49BD-B281-75697BAA5FFC}"/>
              </a:ext>
            </a:extLst>
          </p:cNvPr>
          <p:cNvSpPr>
            <a:spLocks noGrp="1"/>
          </p:cNvSpPr>
          <p:nvPr>
            <p:ph type="title"/>
          </p:nvPr>
        </p:nvSpPr>
        <p:spPr>
          <a:xfrm>
            <a:off x="7824485" y="365125"/>
            <a:ext cx="4120587" cy="6209295"/>
          </a:xfrm>
        </p:spPr>
        <p:txBody>
          <a:bodyPr>
            <a:normAutofit/>
          </a:bodyPr>
          <a:lstStyle/>
          <a:p>
            <a:r>
              <a:rPr lang="en-GB" sz="3600" dirty="0"/>
              <a:t/>
            </a:r>
            <a:br>
              <a:rPr lang="en-GB" sz="3600" dirty="0"/>
            </a:br>
            <a:r>
              <a:rPr lang="en-GB" sz="4000" dirty="0"/>
              <a:t>Grandad took the children to the park. He took Cumberland as well. The goals were very big. Cumberland looked lost in front of such a big goal.</a:t>
            </a:r>
          </a:p>
        </p:txBody>
      </p:sp>
      <p:pic>
        <p:nvPicPr>
          <p:cNvPr id="6" name="Picture 5" descr="A close up of a wire fence&#10;&#10;Description generated with very high confidence">
            <a:extLst>
              <a:ext uri="{FF2B5EF4-FFF2-40B4-BE49-F238E27FC236}">
                <a16:creationId xmlns="" xmlns:a16="http://schemas.microsoft.com/office/drawing/2014/main" id="{26562D6E-724A-4C89-8020-BAC10D3023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7500394" cy="6858000"/>
          </a:xfrm>
          <a:prstGeom prst="rect">
            <a:avLst/>
          </a:prstGeom>
        </p:spPr>
      </p:pic>
    </p:spTree>
    <p:extLst>
      <p:ext uri="{BB962C8B-B14F-4D97-AF65-F5344CB8AC3E}">
        <p14:creationId xmlns:p14="http://schemas.microsoft.com/office/powerpoint/2010/main" val="3618248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D6B113-F562-45D5-8629-DFC6934C362F}"/>
              </a:ext>
            </a:extLst>
          </p:cNvPr>
          <p:cNvSpPr>
            <a:spLocks noGrp="1"/>
          </p:cNvSpPr>
          <p:nvPr>
            <p:ph type="title"/>
          </p:nvPr>
        </p:nvSpPr>
        <p:spPr>
          <a:xfrm>
            <a:off x="7315200" y="365125"/>
            <a:ext cx="4038600" cy="5811838"/>
          </a:xfrm>
        </p:spPr>
        <p:txBody>
          <a:bodyPr>
            <a:noAutofit/>
          </a:bodyPr>
          <a:lstStyle/>
          <a:p>
            <a:r>
              <a:rPr lang="en-GB" sz="4000" dirty="0"/>
              <a:t>The goal was too big. Scoring goals was too easy. It got boring.</a:t>
            </a:r>
            <a:br>
              <a:rPr lang="en-GB" sz="4000" dirty="0"/>
            </a:br>
            <a:r>
              <a:rPr lang="en-GB" sz="4000" dirty="0"/>
              <a:t>When the score was James 20 Fran 20, Grandad decided it was time to go back for lunch.</a:t>
            </a:r>
          </a:p>
        </p:txBody>
      </p:sp>
      <p:sp>
        <p:nvSpPr>
          <p:cNvPr id="4" name="Content Placeholder 3">
            <a:extLst>
              <a:ext uri="{FF2B5EF4-FFF2-40B4-BE49-F238E27FC236}">
                <a16:creationId xmlns="" xmlns:a16="http://schemas.microsoft.com/office/drawing/2014/main" id="{528D291E-1CFD-4477-AF15-89D5C617386E}"/>
              </a:ext>
            </a:extLst>
          </p:cNvPr>
          <p:cNvSpPr>
            <a:spLocks noGrp="1"/>
          </p:cNvSpPr>
          <p:nvPr>
            <p:ph idx="1"/>
          </p:nvPr>
        </p:nvSpPr>
        <p:spPr>
          <a:xfrm>
            <a:off x="838200" y="365125"/>
            <a:ext cx="5713413" cy="5425075"/>
          </a:xfrm>
          <a:prstGeom prst="rect">
            <a:avLst/>
          </a:prstGeom>
          <a:solidFill>
            <a:schemeClr val="accent6"/>
          </a:solidFill>
        </p:spPr>
        <p:txBody>
          <a:bodyPr wrap="square" lIns="91440" tIns="45720" rIns="91440" bIns="45720">
            <a:spAutoFit/>
          </a:bodyPr>
          <a:lstStyle/>
          <a:p>
            <a:pPr marL="0" indent="0" algn="ctr">
              <a:buNone/>
            </a:pP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Score </a:t>
            </a:r>
          </a:p>
          <a:p>
            <a:pPr algn="ctr"/>
            <a:endParaRPr lang="en-US"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marL="0" indent="0" algn="ctr">
              <a:buNone/>
            </a:pP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20 – 20</a:t>
            </a:r>
          </a:p>
          <a:p>
            <a:pPr algn="ctr"/>
            <a:endPar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3803265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565</Words>
  <Application>Microsoft Office PowerPoint</Application>
  <PresentationFormat>Custom</PresentationFormat>
  <Paragraphs>62</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Cumberland in goal</vt:lpstr>
      <vt:lpstr>James wanted to play football. Fran did not like playing football with James, because she always had to go in goal. Sometimes when she was in goal the ball hit her. It hurt!</vt:lpstr>
      <vt:lpstr>“All right,” said Fran, “I will play but only if we put Cumberland in gaol.” “How could we put Cumberland in Goal?” said James, “That is just silly.”</vt:lpstr>
      <vt:lpstr>“Let’s ask Grandad and see what he thinks.” They found Grandad in his shed and explained the problem.</vt:lpstr>
      <vt:lpstr>“Hmmph,” said Grandad, “Let me think.” Grandad got some bricks and a plank and made a goal. “There,” said Grandad, “even Cumberland could be a goal keeper in that goal.”</vt:lpstr>
      <vt:lpstr>  “Grandad,” said James, “That is silly. The ball is too big to go into the goal. Even if Cumberland wasn’t there you could never score a goal.”</vt:lpstr>
      <vt:lpstr>“Well, then the game would always be a draw. No-one would loose and that would save all the arguments.” “No, we need a proper goal and a proper goal- keeper,” said James.</vt:lpstr>
      <vt:lpstr> Grandad took the children to the park. He took Cumberland as well. The goals were very big. Cumberland looked lost in front of such a big goal.</vt:lpstr>
      <vt:lpstr>The goal was too big. Scoring goals was too easy. It got boring. When the score was James 20 Fran 20, Grandad decided it was time to go back for lunch.</vt:lpstr>
      <vt:lpstr>After lunch Grandad had a hunt in his shed and he found the frames that he used to grow peas in the summer. Then he took one of his bamboo poles and tied it to the frames.</vt:lpstr>
      <vt:lpstr> Grandad put the goal at the end of the garden with Cumberland in front of it.  Cumberland wasn’t sure that he wanted to be in goal. The ball looked very big and wet. He thought it might be muddy.</vt:lpstr>
      <vt:lpstr>“Now, if the ball touches Cumberland, he has ‘saved’ it,” said Grandad, “If the ball knocks over the goal it is no goal.”</vt:lpstr>
      <vt:lpstr>James, Fran and Grandad played football. It was hard to score a goal. James nearly scored but the ball hit Cumberland, so it was no goal. This happened quite a lot.</vt:lpstr>
      <vt:lpstr> Grandad nearly scored but the goal fell over.</vt:lpstr>
      <vt:lpstr>Fran kicked the ball up in the air. It went over Cumberland and into the goal. She had scored. She was winning.</vt:lpstr>
      <vt:lpstr>Granny was about to call them in for tea when Grandad kicked the ball too high. It went into the next-door garden.  Granny said, “Oh, Grandad!” Grandad went to ask if he could have the ball back.</vt:lpstr>
      <vt:lpstr> James said that this meant that they could not finish the game so it had to be a draw.</vt:lpstr>
      <vt:lpstr>Fran thought that James was being annoying again. It had been a really good game so she did not complain. It would have been a shame to spoil a nice afternoon.</vt:lpstr>
      <vt:lpstr>   Granny said Cumberland had got damp spending all that time being in goal so she put him on the radiator.</vt:lpstr>
      <vt:lpstr>Everyone said that Cumberland was a good goal keeper. Cumberland wasn’t sure that he wanted to be a goal keeper, but was happy that people said that he had done well.</vt:lpstr>
      <vt:lpstr>Cumberland was pleased that it had been a good day for his friend, Fran, but he was glad to be back by his door and away from the muddy football.</vt:lpstr>
      <vt:lpstr>Notes for parents and teachers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Cumberland in Goal</dc:title>
  <dc:creator>David Lankshear</dc:creator>
  <cp:lastModifiedBy>Margaret West</cp:lastModifiedBy>
  <cp:revision>15</cp:revision>
  <cp:lastPrinted>2018-07-02T09:53:04Z</cp:lastPrinted>
  <dcterms:created xsi:type="dcterms:W3CDTF">2018-06-05T13:32:42Z</dcterms:created>
  <dcterms:modified xsi:type="dcterms:W3CDTF">2018-09-01T15:10:14Z</dcterms:modified>
</cp:coreProperties>
</file>