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10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3C086-A529-42F8-B416-4A8857C545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DCC2D52-3C8E-4D91-8143-52A3827C0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3E3327E-BE9D-47D7-B3AF-44C6E75911FD}"/>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5" name="Footer Placeholder 4">
            <a:extLst>
              <a:ext uri="{FF2B5EF4-FFF2-40B4-BE49-F238E27FC236}">
                <a16:creationId xmlns:a16="http://schemas.microsoft.com/office/drawing/2014/main" xmlns="" id="{DCE9060F-82ED-4965-85A7-ED2676EDF9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4AC240A-2350-4D1A-AF44-69C035911546}"/>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258229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E5A5C-9A84-4401-825E-B3C83A50BE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37434D0-F163-40E8-82C1-0118001795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F34D93B-F6E3-4D9D-BBAA-058008CBC028}"/>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5" name="Footer Placeholder 4">
            <a:extLst>
              <a:ext uri="{FF2B5EF4-FFF2-40B4-BE49-F238E27FC236}">
                <a16:creationId xmlns:a16="http://schemas.microsoft.com/office/drawing/2014/main" xmlns="" id="{C67B3ACF-EE9C-485A-80AD-D8598E834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500DB61-3590-4EEB-9BAB-D2A34CACBD57}"/>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318432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56143C-E3C0-4946-BA85-E6DCF91530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CC9DFF2-226B-4081-A52E-45F3BC02D5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FD7C12F-9C1F-491B-A63B-D2849646FEBD}"/>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5" name="Footer Placeholder 4">
            <a:extLst>
              <a:ext uri="{FF2B5EF4-FFF2-40B4-BE49-F238E27FC236}">
                <a16:creationId xmlns:a16="http://schemas.microsoft.com/office/drawing/2014/main" xmlns="" id="{2DBE7CE2-622D-4917-9AAC-A0D669710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FF13F09-0720-4106-89A5-30A095E51A6C}"/>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332034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342B8-7850-4831-93D9-C52DAFFD98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CDCA534-3406-4F4B-9AE4-47CC272D19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248CAC-4C10-44B6-AFAA-A9F971437B86}"/>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5" name="Footer Placeholder 4">
            <a:extLst>
              <a:ext uri="{FF2B5EF4-FFF2-40B4-BE49-F238E27FC236}">
                <a16:creationId xmlns:a16="http://schemas.microsoft.com/office/drawing/2014/main" xmlns="" id="{95E7D333-4BF8-479A-A6BC-1B37061C5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CF52D2F-E54A-4B05-A998-63C4778D86EF}"/>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31886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822D4-B740-459A-A5C8-BB2310DF64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A7EA91D-6435-4E57-9D77-30A0E652F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67EF43E-A78C-4F50-B9E4-43E37AB6C984}"/>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5" name="Footer Placeholder 4">
            <a:extLst>
              <a:ext uri="{FF2B5EF4-FFF2-40B4-BE49-F238E27FC236}">
                <a16:creationId xmlns:a16="http://schemas.microsoft.com/office/drawing/2014/main" xmlns="" id="{0C2B1FA4-38C5-4661-8BCC-E39C0BCB7B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9FF44EF-39CC-4097-9E54-487B49D26F2D}"/>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219421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695A9-5F91-4086-9B4C-9E9AD24467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72F44FE-377A-4BF5-9A59-FE41BA4FA1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153343F-F41A-476D-9F4A-76F2147B49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5913079-70E8-416F-901F-FF0E97DA0212}"/>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6" name="Footer Placeholder 5">
            <a:extLst>
              <a:ext uri="{FF2B5EF4-FFF2-40B4-BE49-F238E27FC236}">
                <a16:creationId xmlns:a16="http://schemas.microsoft.com/office/drawing/2014/main" xmlns="" id="{095009EB-0535-4901-97CC-07D97B5A03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D964ADC-4893-4EAA-BD05-66820175C937}"/>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122957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7149F-37EA-4596-A65C-83D46638B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D21120B-1137-410A-82DC-F21A45D9C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6E6F1BC-50AD-45DF-AA3E-51BF85A00E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DE3143C-6F48-4C05-8F9D-5299683E9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6B73CEE-F21F-4B0A-8511-A4DBF568B9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D658399-2483-4B88-BF96-66F2BB0F0D20}"/>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8" name="Footer Placeholder 7">
            <a:extLst>
              <a:ext uri="{FF2B5EF4-FFF2-40B4-BE49-F238E27FC236}">
                <a16:creationId xmlns:a16="http://schemas.microsoft.com/office/drawing/2014/main" xmlns="" id="{DA0407BA-C150-4C99-A095-DE4974AB9E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42B1CAF9-63CD-489B-AF52-84576B8ABD4A}"/>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409873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F7FBB-D44A-4A36-BAF2-786BB01CB8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ECE1333-943F-47E7-B06D-A128CD8A6431}"/>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4" name="Footer Placeholder 3">
            <a:extLst>
              <a:ext uri="{FF2B5EF4-FFF2-40B4-BE49-F238E27FC236}">
                <a16:creationId xmlns:a16="http://schemas.microsoft.com/office/drawing/2014/main" xmlns="" id="{177F5362-A56F-4043-9050-0F972AFFAE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ECE91AD-F87B-4C49-8FA7-6323A1DBD3E8}"/>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92060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3F3F08D-FC4E-484D-989C-0F62DB67A7D6}"/>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3" name="Footer Placeholder 2">
            <a:extLst>
              <a:ext uri="{FF2B5EF4-FFF2-40B4-BE49-F238E27FC236}">
                <a16:creationId xmlns:a16="http://schemas.microsoft.com/office/drawing/2014/main" xmlns="" id="{0DA8519C-BCCC-4DEE-94A9-3E705C2053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A2D5C5A-59D1-4FCD-A611-8A31FB8A2FAB}"/>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53277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D0CA3-5C81-4791-BF0C-AF44836CC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B33C59A-5A29-47F0-87A1-5F7267DFC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4BE5BB1-D7F6-48BD-A032-EEDF7F300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59C573A-C6C3-4F23-9434-B519D4AE563F}"/>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6" name="Footer Placeholder 5">
            <a:extLst>
              <a:ext uri="{FF2B5EF4-FFF2-40B4-BE49-F238E27FC236}">
                <a16:creationId xmlns:a16="http://schemas.microsoft.com/office/drawing/2014/main" xmlns="" id="{1E8F96F8-5A23-4786-BE5A-D039E56432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D385C9F-DF05-46B4-8203-4B4C68F341CD}"/>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119331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CA4A1-2A09-45BC-9362-B90D525A0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4A18CCF-CEA8-4961-85CC-FD063727D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2ABF098-82F5-40E7-8D4E-AD373E3AB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4FA7F5E-7F30-435F-8147-D477E21A6615}"/>
              </a:ext>
            </a:extLst>
          </p:cNvPr>
          <p:cNvSpPr>
            <a:spLocks noGrp="1"/>
          </p:cNvSpPr>
          <p:nvPr>
            <p:ph type="dt" sz="half" idx="10"/>
          </p:nvPr>
        </p:nvSpPr>
        <p:spPr/>
        <p:txBody>
          <a:bodyPr/>
          <a:lstStyle/>
          <a:p>
            <a:fld id="{72D64CAE-A668-4BCA-BA2B-5BE80CFDC51F}" type="datetimeFigureOut">
              <a:rPr lang="en-GB" smtClean="0"/>
              <a:t>01/09/2018</a:t>
            </a:fld>
            <a:endParaRPr lang="en-GB"/>
          </a:p>
        </p:txBody>
      </p:sp>
      <p:sp>
        <p:nvSpPr>
          <p:cNvPr id="6" name="Footer Placeholder 5">
            <a:extLst>
              <a:ext uri="{FF2B5EF4-FFF2-40B4-BE49-F238E27FC236}">
                <a16:creationId xmlns:a16="http://schemas.microsoft.com/office/drawing/2014/main" xmlns="" id="{92C68545-2F03-4179-89EC-2CFA1B211E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B581B63-2CA3-4F12-B9F7-2928CF09FDF8}"/>
              </a:ext>
            </a:extLst>
          </p:cNvPr>
          <p:cNvSpPr>
            <a:spLocks noGrp="1"/>
          </p:cNvSpPr>
          <p:nvPr>
            <p:ph type="sldNum" sz="quarter" idx="12"/>
          </p:nvPr>
        </p:nvSpPr>
        <p:spPr/>
        <p:txBody>
          <a:bodyPr/>
          <a:lstStyle/>
          <a:p>
            <a:fld id="{692E412E-F0DF-4C7A-B534-59A45A25D723}" type="slidenum">
              <a:rPr lang="en-GB" smtClean="0"/>
              <a:t>‹#›</a:t>
            </a:fld>
            <a:endParaRPr lang="en-GB"/>
          </a:p>
        </p:txBody>
      </p:sp>
    </p:spTree>
    <p:extLst>
      <p:ext uri="{BB962C8B-B14F-4D97-AF65-F5344CB8AC3E}">
        <p14:creationId xmlns:p14="http://schemas.microsoft.com/office/powerpoint/2010/main" val="307063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713409-244A-4168-9F44-4F6FFF679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73588FF-6D81-4A2A-A74E-A46F6957B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B8C37FD-FAAD-4CA1-81B5-41EB80B56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64CAE-A668-4BCA-BA2B-5BE80CFDC51F}" type="datetimeFigureOut">
              <a:rPr lang="en-GB" smtClean="0"/>
              <a:t>01/09/2018</a:t>
            </a:fld>
            <a:endParaRPr lang="en-GB"/>
          </a:p>
        </p:txBody>
      </p:sp>
      <p:sp>
        <p:nvSpPr>
          <p:cNvPr id="5" name="Footer Placeholder 4">
            <a:extLst>
              <a:ext uri="{FF2B5EF4-FFF2-40B4-BE49-F238E27FC236}">
                <a16:creationId xmlns:a16="http://schemas.microsoft.com/office/drawing/2014/main" xmlns="" id="{E7EDBC5D-E9D6-48D6-9710-141A4EA12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2E00808-24FA-4557-A336-A0B962656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E412E-F0DF-4C7A-B534-59A45A25D723}" type="slidenum">
              <a:rPr lang="en-GB" smtClean="0"/>
              <a:t>‹#›</a:t>
            </a:fld>
            <a:endParaRPr lang="en-GB"/>
          </a:p>
        </p:txBody>
      </p:sp>
    </p:spTree>
    <p:extLst>
      <p:ext uri="{BB962C8B-B14F-4D97-AF65-F5344CB8AC3E}">
        <p14:creationId xmlns:p14="http://schemas.microsoft.com/office/powerpoint/2010/main" val="75933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hristmas tree&#10;&#10;Description generated with very high confidence">
            <a:extLst>
              <a:ext uri="{FF2B5EF4-FFF2-40B4-BE49-F238E27FC236}">
                <a16:creationId xmlns:a16="http://schemas.microsoft.com/office/drawing/2014/main" xmlns="" id="{1C87E67C-5CCF-42C5-B527-6262511A2250}"/>
              </a:ext>
            </a:extLst>
          </p:cNvPr>
          <p:cNvPicPr>
            <a:picLocks noChangeAspect="1"/>
          </p:cNvPicPr>
          <p:nvPr/>
        </p:nvPicPr>
        <p:blipFill rotWithShape="1">
          <a:blip r:embed="rId2">
            <a:extLst>
              <a:ext uri="{28A0092B-C50C-407E-A947-70E740481C1C}">
                <a14:useLocalDpi xmlns:a14="http://schemas.microsoft.com/office/drawing/2010/main" val="0"/>
              </a:ext>
            </a:extLst>
          </a:blip>
          <a:srcRect t="31328" b="18672"/>
          <a:stretch/>
        </p:blipFill>
        <p:spPr>
          <a:xfrm>
            <a:off x="-3983" y="10"/>
            <a:ext cx="12192000" cy="4571990"/>
          </a:xfrm>
          <a:prstGeom prst="rect">
            <a:avLst/>
          </a:prstGeom>
        </p:spPr>
      </p:pic>
      <p:cxnSp>
        <p:nvCxnSpPr>
          <p:cNvPr id="29" name="Straight Connector 28">
            <a:extLst>
              <a:ext uri="{FF2B5EF4-FFF2-40B4-BE49-F238E27FC236}">
                <a16:creationId xmlns:a16="http://schemas.microsoft.com/office/drawing/2014/main" xmlns=""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31F783E-A561-4346-BA7C-F22D2BA67568}"/>
              </a:ext>
            </a:extLst>
          </p:cNvPr>
          <p:cNvSpPr>
            <a:spLocks noGrp="1"/>
          </p:cNvSpPr>
          <p:nvPr>
            <p:ph type="ctrTitle"/>
          </p:nvPr>
        </p:nvSpPr>
        <p:spPr>
          <a:xfrm>
            <a:off x="433136" y="5091762"/>
            <a:ext cx="7834193" cy="1264588"/>
          </a:xfrm>
        </p:spPr>
        <p:txBody>
          <a:bodyPr anchor="ctr">
            <a:normAutofit/>
          </a:bodyPr>
          <a:lstStyle/>
          <a:p>
            <a:pPr algn="r"/>
            <a:r>
              <a:rPr lang="en-GB" sz="5600"/>
              <a:t>Cumberland at Christmas</a:t>
            </a:r>
          </a:p>
        </p:txBody>
      </p:sp>
      <p:sp>
        <p:nvSpPr>
          <p:cNvPr id="3" name="Subtitle 2">
            <a:extLst>
              <a:ext uri="{FF2B5EF4-FFF2-40B4-BE49-F238E27FC236}">
                <a16:creationId xmlns:a16="http://schemas.microsoft.com/office/drawing/2014/main" xmlns="" id="{B552A32E-ABA7-47F9-AB14-61216A04F452}"/>
              </a:ext>
            </a:extLst>
          </p:cNvPr>
          <p:cNvSpPr>
            <a:spLocks noGrp="1"/>
          </p:cNvSpPr>
          <p:nvPr>
            <p:ph type="subTitle" idx="1"/>
          </p:nvPr>
        </p:nvSpPr>
        <p:spPr>
          <a:xfrm>
            <a:off x="8499107" y="5091763"/>
            <a:ext cx="2974207" cy="1264587"/>
          </a:xfrm>
        </p:spPr>
        <p:txBody>
          <a:bodyPr anchor="ctr">
            <a:normAutofit/>
          </a:bodyPr>
          <a:lstStyle/>
          <a:p>
            <a:pPr algn="l"/>
            <a:r>
              <a:rPr lang="en-GB" sz="2000" dirty="0"/>
              <a:t>By David </a:t>
            </a:r>
            <a:r>
              <a:rPr lang="en-GB" sz="2000" dirty="0" smtClean="0"/>
              <a:t>W. </a:t>
            </a:r>
            <a:r>
              <a:rPr lang="en-GB" sz="2000" dirty="0" err="1"/>
              <a:t>Lankshear</a:t>
            </a:r>
            <a:endParaRPr lang="en-GB" sz="2000" dirty="0"/>
          </a:p>
        </p:txBody>
      </p:sp>
    </p:spTree>
    <p:extLst>
      <p:ext uri="{BB962C8B-B14F-4D97-AF65-F5344CB8AC3E}">
        <p14:creationId xmlns:p14="http://schemas.microsoft.com/office/powerpoint/2010/main" val="19433932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F000B4D-9903-418F-AA3C-F35BEDA771B0}"/>
              </a:ext>
            </a:extLst>
          </p:cNvPr>
          <p:cNvSpPr>
            <a:spLocks noGrp="1"/>
          </p:cNvSpPr>
          <p:nvPr>
            <p:ph type="title"/>
          </p:nvPr>
        </p:nvSpPr>
        <p:spPr>
          <a:xfrm>
            <a:off x="7778187" y="365125"/>
            <a:ext cx="3889093" cy="6070399"/>
          </a:xfrm>
        </p:spPr>
        <p:txBody>
          <a:bodyPr>
            <a:normAutofit/>
          </a:bodyPr>
          <a:lstStyle/>
          <a:p>
            <a:r>
              <a:rPr lang="en-GB" sz="3600" dirty="0"/>
              <a:t/>
            </a:r>
            <a:br>
              <a:rPr lang="en-GB" sz="3600" dirty="0"/>
            </a:br>
            <a:r>
              <a:rPr lang="en-GB" sz="3600" dirty="0"/>
              <a:t>Cumberland met some more of Fran’s friends. They were not very friendly either. The Bear and the Unicorn just sat together on the sofa and talked to each other.</a:t>
            </a:r>
          </a:p>
        </p:txBody>
      </p:sp>
      <p:pic>
        <p:nvPicPr>
          <p:cNvPr id="6" name="Picture 5">
            <a:extLst>
              <a:ext uri="{FF2B5EF4-FFF2-40B4-BE49-F238E27FC236}">
                <a16:creationId xmlns:a16="http://schemas.microsoft.com/office/drawing/2014/main" xmlns="" id="{0388395B-67A5-4C0E-88CB-3697E244EDE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290" y="0"/>
            <a:ext cx="7064415" cy="6858000"/>
          </a:xfrm>
          <a:prstGeom prst="rect">
            <a:avLst/>
          </a:prstGeom>
        </p:spPr>
      </p:pic>
    </p:spTree>
    <p:extLst>
      <p:ext uri="{BB962C8B-B14F-4D97-AF65-F5344CB8AC3E}">
        <p14:creationId xmlns:p14="http://schemas.microsoft.com/office/powerpoint/2010/main" val="420091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E5FD321-B3F9-45E5-986A-17E043A64C84}"/>
              </a:ext>
            </a:extLst>
          </p:cNvPr>
          <p:cNvSpPr>
            <a:spLocks noGrp="1"/>
          </p:cNvSpPr>
          <p:nvPr>
            <p:ph type="title"/>
          </p:nvPr>
        </p:nvSpPr>
        <p:spPr>
          <a:xfrm>
            <a:off x="7338348" y="365125"/>
            <a:ext cx="4467829" cy="6174571"/>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The big Koala, the little bear and the little dog were having a cuddle together. None of them wanted to talk to Cumberland either.</a:t>
            </a:r>
          </a:p>
        </p:txBody>
      </p:sp>
      <p:pic>
        <p:nvPicPr>
          <p:cNvPr id="5" name="Picture 4">
            <a:extLst>
              <a:ext uri="{FF2B5EF4-FFF2-40B4-BE49-F238E27FC236}">
                <a16:creationId xmlns:a16="http://schemas.microsoft.com/office/drawing/2014/main" xmlns="" id="{E16101FE-9C1F-40F9-A33B-6FDDA8B14B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365126"/>
            <a:ext cx="6875362" cy="6492874"/>
          </a:xfrm>
          <a:prstGeom prst="rect">
            <a:avLst/>
          </a:prstGeom>
        </p:spPr>
      </p:pic>
    </p:spTree>
    <p:extLst>
      <p:ext uri="{BB962C8B-B14F-4D97-AF65-F5344CB8AC3E}">
        <p14:creationId xmlns:p14="http://schemas.microsoft.com/office/powerpoint/2010/main" val="258512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50FE3E-4222-49B2-AD5D-2B604D492564}"/>
              </a:ext>
            </a:extLst>
          </p:cNvPr>
          <p:cNvSpPr>
            <a:spLocks noGrp="1"/>
          </p:cNvSpPr>
          <p:nvPr>
            <p:ph type="title"/>
          </p:nvPr>
        </p:nvSpPr>
        <p:spPr>
          <a:xfrm>
            <a:off x="7511969" y="365125"/>
            <a:ext cx="4317357" cy="6174571"/>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Next morning everyone got up very early and discovered that the socks and sacks were full of parcels.</a:t>
            </a:r>
          </a:p>
        </p:txBody>
      </p:sp>
      <p:pic>
        <p:nvPicPr>
          <p:cNvPr id="5" name="Picture 4">
            <a:extLst>
              <a:ext uri="{FF2B5EF4-FFF2-40B4-BE49-F238E27FC236}">
                <a16:creationId xmlns:a16="http://schemas.microsoft.com/office/drawing/2014/main" xmlns="" id="{317284F5-786C-48DC-AC2B-8C9D81A0BCC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 y="0"/>
            <a:ext cx="7060557" cy="6858000"/>
          </a:xfrm>
          <a:prstGeom prst="rect">
            <a:avLst/>
          </a:prstGeom>
        </p:spPr>
      </p:pic>
    </p:spTree>
    <p:extLst>
      <p:ext uri="{BB962C8B-B14F-4D97-AF65-F5344CB8AC3E}">
        <p14:creationId xmlns:p14="http://schemas.microsoft.com/office/powerpoint/2010/main" val="429289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2F1F446-488B-4094-8D62-2E7CC8E461B3}"/>
              </a:ext>
            </a:extLst>
          </p:cNvPr>
          <p:cNvSpPr>
            <a:spLocks noGrp="1"/>
          </p:cNvSpPr>
          <p:nvPr>
            <p:ph type="title"/>
          </p:nvPr>
        </p:nvSpPr>
        <p:spPr>
          <a:xfrm>
            <a:off x="7430946" y="365125"/>
            <a:ext cx="4444679" cy="6278743"/>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James and Fran opened their parcels very quickly. Paper went everywhere. Some fell on Cumberland.</a:t>
            </a:r>
          </a:p>
        </p:txBody>
      </p:sp>
      <p:pic>
        <p:nvPicPr>
          <p:cNvPr id="5" name="Picture 4">
            <a:extLst>
              <a:ext uri="{FF2B5EF4-FFF2-40B4-BE49-F238E27FC236}">
                <a16:creationId xmlns:a16="http://schemas.microsoft.com/office/drawing/2014/main" xmlns="" id="{E886FDA5-724B-4CE5-995D-0FA430F2792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365126"/>
            <a:ext cx="7048982" cy="6492874"/>
          </a:xfrm>
          <a:prstGeom prst="rect">
            <a:avLst/>
          </a:prstGeom>
        </p:spPr>
      </p:pic>
    </p:spTree>
    <p:extLst>
      <p:ext uri="{BB962C8B-B14F-4D97-AF65-F5344CB8AC3E}">
        <p14:creationId xmlns:p14="http://schemas.microsoft.com/office/powerpoint/2010/main" val="336059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976A38-B548-46D9-BBA5-712C88025210}"/>
              </a:ext>
            </a:extLst>
          </p:cNvPr>
          <p:cNvSpPr>
            <a:spLocks noGrp="1"/>
          </p:cNvSpPr>
          <p:nvPr>
            <p:ph type="title"/>
          </p:nvPr>
        </p:nvSpPr>
        <p:spPr>
          <a:xfrm>
            <a:off x="7176304" y="365125"/>
            <a:ext cx="4641448" cy="6151422"/>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For a while all he could see was bits of paper!</a:t>
            </a:r>
          </a:p>
        </p:txBody>
      </p:sp>
      <p:pic>
        <p:nvPicPr>
          <p:cNvPr id="5" name="Picture 4">
            <a:extLst>
              <a:ext uri="{FF2B5EF4-FFF2-40B4-BE49-F238E27FC236}">
                <a16:creationId xmlns:a16="http://schemas.microsoft.com/office/drawing/2014/main" xmlns="" id="{9390EC1C-988D-4DFE-9727-DE440109727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 y="365126"/>
            <a:ext cx="6852213" cy="6492874"/>
          </a:xfrm>
          <a:prstGeom prst="rect">
            <a:avLst/>
          </a:prstGeom>
        </p:spPr>
      </p:pic>
    </p:spTree>
    <p:extLst>
      <p:ext uri="{BB962C8B-B14F-4D97-AF65-F5344CB8AC3E}">
        <p14:creationId xmlns:p14="http://schemas.microsoft.com/office/powerpoint/2010/main" val="232004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920A8D-A820-4FE1-8DD1-34C1D610BCB8}"/>
              </a:ext>
            </a:extLst>
          </p:cNvPr>
          <p:cNvSpPr>
            <a:spLocks noGrp="1"/>
          </p:cNvSpPr>
          <p:nvPr>
            <p:ph type="title"/>
          </p:nvPr>
        </p:nvSpPr>
        <p:spPr>
          <a:xfrm>
            <a:off x="7187877" y="365125"/>
            <a:ext cx="4618299" cy="6070399"/>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Then it started to snow. After breakfast James and Fran went out and had fun in the snow. They seemed very excited.</a:t>
            </a:r>
          </a:p>
        </p:txBody>
      </p:sp>
      <p:pic>
        <p:nvPicPr>
          <p:cNvPr id="6" name="Picture 5">
            <a:extLst>
              <a:ext uri="{FF2B5EF4-FFF2-40B4-BE49-F238E27FC236}">
                <a16:creationId xmlns:a16="http://schemas.microsoft.com/office/drawing/2014/main" xmlns="" id="{408B8ABC-41F1-4069-AAC7-458E3C8BC0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 y="1"/>
            <a:ext cx="6921662" cy="6858000"/>
          </a:xfrm>
          <a:prstGeom prst="rect">
            <a:avLst/>
          </a:prstGeom>
        </p:spPr>
      </p:pic>
    </p:spTree>
    <p:extLst>
      <p:ext uri="{BB962C8B-B14F-4D97-AF65-F5344CB8AC3E}">
        <p14:creationId xmlns:p14="http://schemas.microsoft.com/office/powerpoint/2010/main" val="1105915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94E7859-788C-4F2D-AAE5-1601088F2B75}"/>
              </a:ext>
            </a:extLst>
          </p:cNvPr>
          <p:cNvSpPr>
            <a:spLocks noGrp="1"/>
          </p:cNvSpPr>
          <p:nvPr>
            <p:ph type="title"/>
          </p:nvPr>
        </p:nvSpPr>
        <p:spPr>
          <a:xfrm>
            <a:off x="7326774" y="365125"/>
            <a:ext cx="4560426" cy="6116698"/>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Cumberland decided he preferred to be inside. If Fran had taken him outside, she might have left him there and the snow looked quite cold and wet. He did not want to be left in the snow.</a:t>
            </a:r>
          </a:p>
        </p:txBody>
      </p:sp>
      <p:pic>
        <p:nvPicPr>
          <p:cNvPr id="5" name="Picture 4">
            <a:extLst>
              <a:ext uri="{FF2B5EF4-FFF2-40B4-BE49-F238E27FC236}">
                <a16:creationId xmlns:a16="http://schemas.microsoft.com/office/drawing/2014/main" xmlns="" id="{CC4E8E9D-E201-4D45-BC7F-2DBA4CA0A7D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 y="0"/>
            <a:ext cx="6967959" cy="6858000"/>
          </a:xfrm>
          <a:prstGeom prst="rect">
            <a:avLst/>
          </a:prstGeom>
        </p:spPr>
      </p:pic>
    </p:spTree>
    <p:extLst>
      <p:ext uri="{BB962C8B-B14F-4D97-AF65-F5344CB8AC3E}">
        <p14:creationId xmlns:p14="http://schemas.microsoft.com/office/powerpoint/2010/main" val="14353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37F9A6C-0447-4453-9701-03E16BBE47DD}"/>
              </a:ext>
            </a:extLst>
          </p:cNvPr>
          <p:cNvSpPr>
            <a:spLocks noGrp="1"/>
          </p:cNvSpPr>
          <p:nvPr>
            <p:ph type="title"/>
          </p:nvPr>
        </p:nvSpPr>
        <p:spPr>
          <a:xfrm>
            <a:off x="7407798" y="365125"/>
            <a:ext cx="4502552" cy="6058824"/>
          </a:xfrm>
        </p:spPr>
        <p:txBody>
          <a:bodyPr>
            <a:normAutofit fontScale="90000"/>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When Fran and James came in from the snow, everyone had a big lunch. It took a long time. Cumberland sat and watched them all eat.</a:t>
            </a:r>
          </a:p>
        </p:txBody>
      </p:sp>
      <p:pic>
        <p:nvPicPr>
          <p:cNvPr id="6" name="Picture 5" descr="A picture containing table, indoor, floor, sitting&#10;&#10;Description generated with very high confidence">
            <a:extLst>
              <a:ext uri="{FF2B5EF4-FFF2-40B4-BE49-F238E27FC236}">
                <a16:creationId xmlns:a16="http://schemas.microsoft.com/office/drawing/2014/main" xmlns="" id="{1442AAF5-A0B1-4916-A293-8D8BA3EFF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7153154" cy="6858000"/>
          </a:xfrm>
          <a:prstGeom prst="rect">
            <a:avLst/>
          </a:prstGeom>
        </p:spPr>
      </p:pic>
    </p:spTree>
    <p:extLst>
      <p:ext uri="{BB962C8B-B14F-4D97-AF65-F5344CB8AC3E}">
        <p14:creationId xmlns:p14="http://schemas.microsoft.com/office/powerpoint/2010/main" val="1464763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CC7D8E-329F-491F-A2FA-9FC947556169}"/>
              </a:ext>
            </a:extLst>
          </p:cNvPr>
          <p:cNvSpPr>
            <a:spLocks noGrp="1"/>
          </p:cNvSpPr>
          <p:nvPr>
            <p:ph type="title"/>
          </p:nvPr>
        </p:nvSpPr>
        <p:spPr>
          <a:xfrm>
            <a:off x="7430946" y="365125"/>
            <a:ext cx="4294208" cy="5989376"/>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After lunch there were the presents under the tree to open. None of them were for Cumberland.</a:t>
            </a:r>
          </a:p>
        </p:txBody>
      </p:sp>
      <p:pic>
        <p:nvPicPr>
          <p:cNvPr id="8" name="Picture 7" descr="A christmas tree&#10;&#10;Description generated with very high confidence">
            <a:extLst>
              <a:ext uri="{FF2B5EF4-FFF2-40B4-BE49-F238E27FC236}">
                <a16:creationId xmlns:a16="http://schemas.microsoft.com/office/drawing/2014/main" xmlns="" id="{3F0EF351-F4E7-48E3-9D0D-D75F8635F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19755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88F9BF-4E02-42B1-9299-FC8AC94A22D6}"/>
              </a:ext>
            </a:extLst>
          </p:cNvPr>
          <p:cNvSpPr>
            <a:spLocks noGrp="1"/>
          </p:cNvSpPr>
          <p:nvPr>
            <p:ph type="title"/>
          </p:nvPr>
        </p:nvSpPr>
        <p:spPr>
          <a:xfrm>
            <a:off x="7222602" y="365125"/>
            <a:ext cx="4618299" cy="6209295"/>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Soon it was time for Granny and Grandad to go home. Cumberland had a last look at the white tree in the hall. Then it was back in Grandad’s car.</a:t>
            </a:r>
          </a:p>
        </p:txBody>
      </p:sp>
      <p:pic>
        <p:nvPicPr>
          <p:cNvPr id="6" name="Picture 5" descr="A picture containing indoor, table, sitting&#10;&#10;Description generated with very high confidence">
            <a:extLst>
              <a:ext uri="{FF2B5EF4-FFF2-40B4-BE49-F238E27FC236}">
                <a16:creationId xmlns:a16="http://schemas.microsoft.com/office/drawing/2014/main" xmlns="" id="{C64496B2-E190-425A-A158-38680F97CC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01308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8C93351-4376-415C-BB07-465DC4EBA3F3}"/>
              </a:ext>
            </a:extLst>
          </p:cNvPr>
          <p:cNvSpPr>
            <a:spLocks noGrp="1"/>
          </p:cNvSpPr>
          <p:nvPr>
            <p:ph type="title"/>
          </p:nvPr>
        </p:nvSpPr>
        <p:spPr>
          <a:xfrm>
            <a:off x="8229600" y="365125"/>
            <a:ext cx="3483980" cy="6058824"/>
          </a:xfrm>
        </p:spPr>
        <p:txBody>
          <a:bodyPr wrap="square" anchor="b" anchorCtr="0">
            <a:normAutofit fontScale="90000"/>
          </a:bodyPr>
          <a:lstStyle/>
          <a:p>
            <a:pPr latinLnBrk="1">
              <a:lnSpc>
                <a:spcPct val="100000"/>
              </a:lnSpc>
            </a:pPr>
            <a:r>
              <a:rPr lang="en-GB" sz="3600" dirty="0"/>
              <a:t>Granny said, </a:t>
            </a:r>
            <a:br>
              <a:rPr lang="en-GB" sz="3600" dirty="0"/>
            </a:br>
            <a:r>
              <a:rPr lang="en-GB" sz="3600" dirty="0"/>
              <a:t>“Perhaps we should take Cumberland </a:t>
            </a:r>
            <a:br>
              <a:rPr lang="en-GB" sz="3600" dirty="0"/>
            </a:br>
            <a:r>
              <a:rPr lang="en-GB" sz="3600" dirty="0"/>
              <a:t>with us when we go to see James and </a:t>
            </a:r>
            <a:br>
              <a:rPr lang="en-GB" sz="3600" dirty="0"/>
            </a:br>
            <a:r>
              <a:rPr lang="en-GB" sz="3600" dirty="0"/>
              <a:t>Fran at Christmas.”</a:t>
            </a:r>
            <a:br>
              <a:rPr lang="en-GB" sz="3600" dirty="0"/>
            </a:br>
            <a:r>
              <a:rPr lang="en-GB" sz="3600" dirty="0"/>
              <a:t>Cumberland was </a:t>
            </a:r>
            <a:br>
              <a:rPr lang="en-GB" sz="3600" dirty="0"/>
            </a:br>
            <a:r>
              <a:rPr lang="en-GB" sz="3600" dirty="0"/>
              <a:t>not sure that he </a:t>
            </a:r>
            <a:br>
              <a:rPr lang="en-GB" sz="3600" dirty="0"/>
            </a:br>
            <a:r>
              <a:rPr lang="en-GB" sz="3600" dirty="0"/>
              <a:t>wanted to visit </a:t>
            </a:r>
            <a:br>
              <a:rPr lang="en-GB" sz="3600" dirty="0"/>
            </a:br>
            <a:r>
              <a:rPr lang="en-GB" sz="3600" dirty="0"/>
              <a:t>Fran’s house, but he liked being with </a:t>
            </a:r>
            <a:br>
              <a:rPr lang="en-GB" sz="3600" dirty="0"/>
            </a:br>
            <a:r>
              <a:rPr lang="en-GB" sz="3600" dirty="0"/>
              <a:t>Fran.</a:t>
            </a:r>
          </a:p>
        </p:txBody>
      </p:sp>
      <p:pic>
        <p:nvPicPr>
          <p:cNvPr id="5" name="Picture 4">
            <a:extLst>
              <a:ext uri="{FF2B5EF4-FFF2-40B4-BE49-F238E27FC236}">
                <a16:creationId xmlns:a16="http://schemas.microsoft.com/office/drawing/2014/main" xmlns="" id="{57630140-BFEA-4D02-82DF-4579B1386DB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7292052" cy="6858000"/>
          </a:xfrm>
          <a:prstGeom prst="rect">
            <a:avLst/>
          </a:prstGeom>
        </p:spPr>
      </p:pic>
    </p:spTree>
    <p:extLst>
      <p:ext uri="{BB962C8B-B14F-4D97-AF65-F5344CB8AC3E}">
        <p14:creationId xmlns:p14="http://schemas.microsoft.com/office/powerpoint/2010/main" val="345450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3D1D274-AD40-4D4B-AFB5-5D79CC4D2652}"/>
              </a:ext>
            </a:extLst>
          </p:cNvPr>
          <p:cNvSpPr>
            <a:spLocks noGrp="1"/>
          </p:cNvSpPr>
          <p:nvPr>
            <p:ph type="title"/>
          </p:nvPr>
        </p:nvSpPr>
        <p:spPr>
          <a:xfrm>
            <a:off x="7500394" y="365125"/>
            <a:ext cx="4247910" cy="6105123"/>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Cumberland was glad to be home. He was very glad that Granny had put him on his radiator so that he cold warm up, because he had been quite cold in the car. </a:t>
            </a:r>
          </a:p>
        </p:txBody>
      </p:sp>
      <p:pic>
        <p:nvPicPr>
          <p:cNvPr id="5" name="Picture 4">
            <a:extLst>
              <a:ext uri="{FF2B5EF4-FFF2-40B4-BE49-F238E27FC236}">
                <a16:creationId xmlns:a16="http://schemas.microsoft.com/office/drawing/2014/main" xmlns="" id="{53352D19-0736-45D2-B4AF-7253E8F279E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7048982" cy="6857999"/>
          </a:xfrm>
          <a:prstGeom prst="rect">
            <a:avLst/>
          </a:prstGeom>
        </p:spPr>
      </p:pic>
    </p:spTree>
    <p:extLst>
      <p:ext uri="{BB962C8B-B14F-4D97-AF65-F5344CB8AC3E}">
        <p14:creationId xmlns:p14="http://schemas.microsoft.com/office/powerpoint/2010/main" val="296117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EFACAC-67FF-4053-990D-3535E4BCD687}"/>
              </a:ext>
            </a:extLst>
          </p:cNvPr>
          <p:cNvSpPr>
            <a:spLocks noGrp="1"/>
          </p:cNvSpPr>
          <p:nvPr>
            <p:ph type="title"/>
          </p:nvPr>
        </p:nvSpPr>
        <p:spPr>
          <a:xfrm>
            <a:off x="7384648" y="365125"/>
            <a:ext cx="4502552" cy="6197721"/>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It had been interesting visiting Fran but he had felt lonely. Cumberland decided that he preferred it when Fran visited him at his house.</a:t>
            </a:r>
          </a:p>
        </p:txBody>
      </p:sp>
      <p:pic>
        <p:nvPicPr>
          <p:cNvPr id="5" name="Picture 4">
            <a:extLst>
              <a:ext uri="{FF2B5EF4-FFF2-40B4-BE49-F238E27FC236}">
                <a16:creationId xmlns:a16="http://schemas.microsoft.com/office/drawing/2014/main" xmlns="" id="{7B15734B-93F9-40F7-82B1-AEB70E0F47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 y="0"/>
            <a:ext cx="7164730" cy="6858000"/>
          </a:xfrm>
          <a:prstGeom prst="rect">
            <a:avLst/>
          </a:prstGeom>
        </p:spPr>
      </p:pic>
    </p:spTree>
    <p:extLst>
      <p:ext uri="{BB962C8B-B14F-4D97-AF65-F5344CB8AC3E}">
        <p14:creationId xmlns:p14="http://schemas.microsoft.com/office/powerpoint/2010/main" val="135951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0F331-E364-40CC-ABA3-8D9151BE9F6D}"/>
              </a:ext>
            </a:extLst>
          </p:cNvPr>
          <p:cNvSpPr>
            <a:spLocks noGrp="1"/>
          </p:cNvSpPr>
          <p:nvPr>
            <p:ph type="title"/>
          </p:nvPr>
        </p:nvSpPr>
        <p:spPr/>
        <p:txBody>
          <a:bodyPr/>
          <a:lstStyle/>
          <a:p>
            <a:r>
              <a:rPr lang="en-GB" sz="3600" dirty="0"/>
              <a:t>Notes for parents and teachers</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FA851C65-C5DB-480E-97C1-3198AAE2C8C1}"/>
              </a:ext>
            </a:extLst>
          </p:cNvPr>
          <p:cNvSpPr>
            <a:spLocks noGrp="1"/>
          </p:cNvSpPr>
          <p:nvPr>
            <p:ph idx="1"/>
          </p:nvPr>
        </p:nvSpPr>
        <p:spPr/>
        <p:txBody>
          <a:bodyPr>
            <a:normAutofit fontScale="92500"/>
          </a:bodyPr>
          <a:lstStyle/>
          <a:p>
            <a:pPr marL="0" indent="0" latinLnBrk="1">
              <a:lnSpc>
                <a:spcPct val="120000"/>
              </a:lnSpc>
              <a:spcBef>
                <a:spcPts val="0"/>
              </a:spcBef>
              <a:buNone/>
            </a:pPr>
            <a:r>
              <a:rPr lang="en-US" sz="2300" dirty="0"/>
              <a:t>Cumberland comes from a Fairtrade cooperative in Nepal and his journey to his new home was enabled by </a:t>
            </a:r>
            <a:r>
              <a:rPr lang="en-US" sz="2300" dirty="0" err="1"/>
              <a:t>Traidcraft</a:t>
            </a:r>
            <a:r>
              <a:rPr lang="en-US" sz="2300" dirty="0"/>
              <a:t> plc.</a:t>
            </a:r>
            <a:endParaRPr lang="en-GB" sz="2300" dirty="0"/>
          </a:p>
          <a:p>
            <a:pPr marL="0" indent="0" latinLnBrk="1">
              <a:lnSpc>
                <a:spcPct val="120000"/>
              </a:lnSpc>
              <a:spcBef>
                <a:spcPts val="0"/>
              </a:spcBef>
              <a:buNone/>
            </a:pPr>
            <a:endParaRPr lang="en-GB" sz="2300" dirty="0"/>
          </a:p>
          <a:p>
            <a:pPr marL="0" indent="0" latinLnBrk="1">
              <a:lnSpc>
                <a:spcPct val="120000"/>
              </a:lnSpc>
              <a:spcBef>
                <a:spcPts val="0"/>
              </a:spcBef>
              <a:buNone/>
            </a:pPr>
            <a:r>
              <a:rPr lang="en-US" sz="2300" dirty="0"/>
              <a:t>This book could be about feeling left out. It could present opportunities to talk about </a:t>
            </a:r>
          </a:p>
          <a:p>
            <a:pPr marL="0" indent="0" latinLnBrk="1">
              <a:lnSpc>
                <a:spcPct val="120000"/>
              </a:lnSpc>
              <a:spcBef>
                <a:spcPts val="0"/>
              </a:spcBef>
              <a:buNone/>
            </a:pPr>
            <a:r>
              <a:rPr lang="en-US" sz="2300" dirty="0"/>
              <a:t>Christmas and the family traditions that form part of the festival.</a:t>
            </a:r>
            <a:endParaRPr lang="en-GB" sz="2300" dirty="0"/>
          </a:p>
          <a:p>
            <a:pPr marL="0" indent="0" latinLnBrk="1">
              <a:lnSpc>
                <a:spcPct val="120000"/>
              </a:lnSpc>
              <a:spcBef>
                <a:spcPts val="0"/>
              </a:spcBef>
              <a:buNone/>
            </a:pPr>
            <a:r>
              <a:rPr lang="en-US" sz="2300" dirty="0"/>
              <a:t>It could be about the differences between meeting people in your own home or going to </a:t>
            </a:r>
          </a:p>
          <a:p>
            <a:pPr marL="0" indent="0" latinLnBrk="1">
              <a:lnSpc>
                <a:spcPct val="120000"/>
              </a:lnSpc>
              <a:spcBef>
                <a:spcPts val="0"/>
              </a:spcBef>
              <a:buNone/>
            </a:pPr>
            <a:r>
              <a:rPr lang="en-US" sz="2300" dirty="0"/>
              <a:t>visit them in theirs. Better still it might be about whatever those who hear the story think it is about, but you will only discover what children think it is about by talking with them.</a:t>
            </a:r>
            <a:endParaRPr lang="en-GB" sz="2300" dirty="0"/>
          </a:p>
          <a:p>
            <a:pPr marL="0" indent="0" latinLnBrk="1">
              <a:lnSpc>
                <a:spcPct val="120000"/>
              </a:lnSpc>
              <a:spcBef>
                <a:spcPts val="0"/>
              </a:spcBef>
              <a:buNone/>
            </a:pPr>
            <a:endParaRPr lang="en-GB" sz="2300" dirty="0"/>
          </a:p>
          <a:p>
            <a:pPr marL="0" indent="0" latinLnBrk="1">
              <a:lnSpc>
                <a:spcPct val="120000"/>
              </a:lnSpc>
              <a:spcBef>
                <a:spcPts val="0"/>
              </a:spcBef>
              <a:buNone/>
            </a:pPr>
            <a:r>
              <a:rPr lang="en-US" sz="2300" dirty="0"/>
              <a:t>This book is one of a series about Cumberland and his world that raise questions about, </a:t>
            </a:r>
          </a:p>
          <a:p>
            <a:pPr marL="0" indent="0" latinLnBrk="1">
              <a:lnSpc>
                <a:spcPct val="120000"/>
              </a:lnSpc>
              <a:spcBef>
                <a:spcPts val="0"/>
              </a:spcBef>
              <a:buNone/>
            </a:pPr>
            <a:r>
              <a:rPr lang="en-US" sz="2300" dirty="0"/>
              <a:t>love, joy, feeling alone, enjoying company, being sad and being happy.</a:t>
            </a:r>
            <a:endParaRPr lang="en-GB" sz="2300" dirty="0"/>
          </a:p>
          <a:p>
            <a:endParaRPr lang="en-GB" dirty="0"/>
          </a:p>
        </p:txBody>
      </p:sp>
      <p:pic>
        <p:nvPicPr>
          <p:cNvPr id="4" name="Picture 3">
            <a:extLst>
              <a:ext uri="{FF2B5EF4-FFF2-40B4-BE49-F238E27FC236}">
                <a16:creationId xmlns:a16="http://schemas.microsoft.com/office/drawing/2014/main" xmlns="" id="{81A37AB5-8A86-44AF-852E-ED84B761B724}"/>
              </a:ext>
            </a:extLst>
          </p:cNvPr>
          <p:cNvPicPr/>
          <p:nvPr/>
        </p:nvPicPr>
        <p:blipFill>
          <a:blip r:embed="rId2">
            <a:extLst>
              <a:ext uri="{28A0092B-C50C-407E-A947-70E740481C1C}">
                <a14:useLocalDpi xmlns:a14="http://schemas.microsoft.com/office/drawing/2010/main" val="0"/>
              </a:ext>
            </a:extLst>
          </a:blip>
          <a:stretch>
            <a:fillRect/>
          </a:stretch>
        </p:blipFill>
        <p:spPr>
          <a:xfrm>
            <a:off x="9954228" y="466089"/>
            <a:ext cx="883111" cy="691379"/>
          </a:xfrm>
          <a:prstGeom prst="rect">
            <a:avLst/>
          </a:prstGeom>
        </p:spPr>
      </p:pic>
    </p:spTree>
    <p:extLst>
      <p:ext uri="{BB962C8B-B14F-4D97-AF65-F5344CB8AC3E}">
        <p14:creationId xmlns:p14="http://schemas.microsoft.com/office/powerpoint/2010/main" val="177311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828FD-FFB7-4061-95D4-5377F16E4FE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CDC83F02-A2CB-4F9F-8951-3496E95E79C5}"/>
              </a:ext>
            </a:extLst>
          </p:cNvPr>
          <p:cNvSpPr>
            <a:spLocks noGrp="1"/>
          </p:cNvSpPr>
          <p:nvPr>
            <p:ph idx="1"/>
          </p:nvPr>
        </p:nvSpPr>
        <p:spPr/>
        <p:txBody>
          <a:bodyPr>
            <a:normAutofit fontScale="92500" lnSpcReduction="10000"/>
          </a:bodyPr>
          <a:lstStyle/>
          <a:p>
            <a:pPr marL="0" indent="0">
              <a:buNone/>
            </a:pPr>
            <a:r>
              <a:rPr lang="en-GB" sz="2100" dirty="0"/>
              <a:t>Published 2018 in association with Bear Lands Publishing, St. Mary’s Centre, </a:t>
            </a:r>
            <a:r>
              <a:rPr lang="en-GB" sz="2100" dirty="0" err="1"/>
              <a:t>Llys</a:t>
            </a:r>
            <a:r>
              <a:rPr lang="en-GB" sz="2100" dirty="0"/>
              <a:t> </a:t>
            </a:r>
            <a:r>
              <a:rPr lang="en-GB" sz="2100" dirty="0" err="1"/>
              <a:t>Onnen</a:t>
            </a:r>
            <a:r>
              <a:rPr lang="en-GB" sz="2100" dirty="0"/>
              <a:t>, </a:t>
            </a:r>
            <a:r>
              <a:rPr lang="en-GB" sz="2100" smtClean="0"/>
              <a:t>Abergwyngregyn</a:t>
            </a:r>
            <a:r>
              <a:rPr lang="en-GB" sz="2100" dirty="0"/>
              <a:t>, Gwynedd, LL33 0LD, Wales.</a:t>
            </a:r>
          </a:p>
          <a:p>
            <a:endParaRPr lang="en-GB" sz="2100" dirty="0"/>
          </a:p>
          <a:p>
            <a:pPr marL="0" indent="0">
              <a:buNone/>
            </a:pPr>
            <a:r>
              <a:rPr lang="en-GB" sz="2100" dirty="0"/>
              <a:t>Copyright </a:t>
            </a:r>
            <a:r>
              <a:rPr lang="en-GB" sz="2100" dirty="0" smtClean="0"/>
              <a:t>© 2018 </a:t>
            </a:r>
            <a:r>
              <a:rPr lang="en-GB" sz="2100" dirty="0"/>
              <a:t>David W Lankshear (text and illustrations).</a:t>
            </a:r>
          </a:p>
          <a:p>
            <a:endParaRPr lang="en-GB" sz="2100" dirty="0"/>
          </a:p>
          <a:p>
            <a:pPr marL="0" indent="0">
              <a:buNone/>
            </a:pPr>
            <a:r>
              <a:rPr lang="en-GB" sz="2100" dirty="0"/>
              <a:t>David W Lankshear has asserted his right under the Copyright, Design and Patents Act 1988 to be identified as the author of this Work.</a:t>
            </a:r>
          </a:p>
          <a:p>
            <a:pPr marL="0" indent="0">
              <a:buNone/>
            </a:pPr>
            <a:r>
              <a:rPr lang="en-GB" sz="2100" dirty="0"/>
              <a:t>All rights reserved. No part of this publication may be reproduced, stored in a retrieval system, or transmitted, in any form or by any means, electronic, electrostatic, magnetic tape, mechanical, photocopying, recording or otherwise, without full acknowledgement of Bear Lands Publishing and copyright holders.</a:t>
            </a:r>
          </a:p>
          <a:p>
            <a:pPr marL="0" indent="0">
              <a:buNone/>
            </a:pPr>
            <a:endParaRPr lang="en-GB" sz="2100" dirty="0"/>
          </a:p>
          <a:p>
            <a:pPr marL="0" indent="0">
              <a:buNone/>
            </a:pPr>
            <a:r>
              <a:rPr lang="en-GB" sz="2100" dirty="0"/>
              <a:t>First published 2018</a:t>
            </a:r>
          </a:p>
          <a:p>
            <a:endParaRPr lang="en-GB" dirty="0"/>
          </a:p>
        </p:txBody>
      </p:sp>
      <p:pic>
        <p:nvPicPr>
          <p:cNvPr id="4" name="Picture 3">
            <a:extLst>
              <a:ext uri="{FF2B5EF4-FFF2-40B4-BE49-F238E27FC236}">
                <a16:creationId xmlns:a16="http://schemas.microsoft.com/office/drawing/2014/main" xmlns="" id="{89CA8F69-AAB6-436F-9AB8-CED6DB6D0D3D}"/>
              </a:ext>
            </a:extLst>
          </p:cNvPr>
          <p:cNvPicPr/>
          <p:nvPr/>
        </p:nvPicPr>
        <p:blipFill>
          <a:blip r:embed="rId2">
            <a:extLst>
              <a:ext uri="{28A0092B-C50C-407E-A947-70E740481C1C}">
                <a14:useLocalDpi xmlns:a14="http://schemas.microsoft.com/office/drawing/2010/main" val="0"/>
              </a:ext>
            </a:extLst>
          </a:blip>
          <a:stretch>
            <a:fillRect/>
          </a:stretch>
        </p:blipFill>
        <p:spPr>
          <a:xfrm>
            <a:off x="9954228" y="466089"/>
            <a:ext cx="883111" cy="691379"/>
          </a:xfrm>
          <a:prstGeom prst="rect">
            <a:avLst/>
          </a:prstGeom>
        </p:spPr>
      </p:pic>
    </p:spTree>
    <p:extLst>
      <p:ext uri="{BB962C8B-B14F-4D97-AF65-F5344CB8AC3E}">
        <p14:creationId xmlns:p14="http://schemas.microsoft.com/office/powerpoint/2010/main" val="411956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65202F-A20A-4FA2-A8FB-58F3DED60767}"/>
              </a:ext>
            </a:extLst>
          </p:cNvPr>
          <p:cNvSpPr>
            <a:spLocks noGrp="1"/>
          </p:cNvSpPr>
          <p:nvPr>
            <p:ph type="title"/>
          </p:nvPr>
        </p:nvSpPr>
        <p:spPr>
          <a:xfrm>
            <a:off x="8032830" y="365125"/>
            <a:ext cx="3738623" cy="6220870"/>
          </a:xfrm>
        </p:spPr>
        <p:txBody>
          <a:bodyPr>
            <a:normAutofit/>
          </a:bodyPr>
          <a:lstStyle/>
          <a:p>
            <a:r>
              <a:rPr lang="en-GB" sz="3600" dirty="0"/>
              <a:t>Cumberland was not sure what Christmas was all about. He wondered if it was something to do with the little tree with decorations that was in the front room.</a:t>
            </a:r>
          </a:p>
        </p:txBody>
      </p:sp>
      <p:pic>
        <p:nvPicPr>
          <p:cNvPr id="5" name="Picture 4">
            <a:extLst>
              <a:ext uri="{FF2B5EF4-FFF2-40B4-BE49-F238E27FC236}">
                <a16:creationId xmlns:a16="http://schemas.microsoft.com/office/drawing/2014/main" xmlns="" id="{E0D92B11-C368-478A-8B8B-5D21E2170E5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7315200" cy="6858000"/>
          </a:xfrm>
          <a:prstGeom prst="rect">
            <a:avLst/>
          </a:prstGeom>
        </p:spPr>
      </p:pic>
    </p:spTree>
    <p:extLst>
      <p:ext uri="{BB962C8B-B14F-4D97-AF65-F5344CB8AC3E}">
        <p14:creationId xmlns:p14="http://schemas.microsoft.com/office/powerpoint/2010/main" val="238753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62CF87B-5989-4575-91A7-FEA5A672C09D}"/>
              </a:ext>
            </a:extLst>
          </p:cNvPr>
          <p:cNvSpPr>
            <a:spLocks noGrp="1"/>
          </p:cNvSpPr>
          <p:nvPr>
            <p:ph type="title"/>
          </p:nvPr>
        </p:nvSpPr>
        <p:spPr>
          <a:xfrm>
            <a:off x="7731888" y="365125"/>
            <a:ext cx="3900669" cy="6139847"/>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Some of the decorations were in special shapes. This one looked like a person, but Cumberland had never seen a person with wings before.</a:t>
            </a:r>
          </a:p>
        </p:txBody>
      </p:sp>
      <p:pic>
        <p:nvPicPr>
          <p:cNvPr id="6" name="Picture 5">
            <a:extLst>
              <a:ext uri="{FF2B5EF4-FFF2-40B4-BE49-F238E27FC236}">
                <a16:creationId xmlns:a16="http://schemas.microsoft.com/office/drawing/2014/main" xmlns="" id="{E62B4BDE-12F4-4E12-B78D-B190F130E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10086" cy="6858000"/>
          </a:xfrm>
          <a:prstGeom prst="rect">
            <a:avLst/>
          </a:prstGeom>
        </p:spPr>
      </p:pic>
    </p:spTree>
    <p:extLst>
      <p:ext uri="{BB962C8B-B14F-4D97-AF65-F5344CB8AC3E}">
        <p14:creationId xmlns:p14="http://schemas.microsoft.com/office/powerpoint/2010/main" val="197928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F87C7F4-021A-482E-9B6E-80710D079024}"/>
              </a:ext>
            </a:extLst>
          </p:cNvPr>
          <p:cNvSpPr>
            <a:spLocks noGrp="1"/>
          </p:cNvSpPr>
          <p:nvPr>
            <p:ph type="title"/>
          </p:nvPr>
        </p:nvSpPr>
        <p:spPr>
          <a:xfrm>
            <a:off x="7558267" y="365125"/>
            <a:ext cx="4213185" cy="6081974"/>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Suitcases were packed. T</a:t>
            </a:r>
            <a:r>
              <a:rPr lang="en-GB" sz="3600"/>
              <a:t>hen </a:t>
            </a:r>
            <a:r>
              <a:rPr lang="en-GB" sz="3600" dirty="0"/>
              <a:t>everyone, including Cumberland, got into Grandad’s car. They drove a long way until they got to the house where Fran and James lived.</a:t>
            </a:r>
          </a:p>
        </p:txBody>
      </p:sp>
      <p:pic>
        <p:nvPicPr>
          <p:cNvPr id="6" name="Picture 5" descr="A piece of luggage sitting on the floor&#10;&#10;Description generated with very high confidence">
            <a:extLst>
              <a:ext uri="{FF2B5EF4-FFF2-40B4-BE49-F238E27FC236}">
                <a16:creationId xmlns:a16="http://schemas.microsoft.com/office/drawing/2014/main" xmlns="" id="{BFF6F2C7-AC77-4348-A150-B54420DAB3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4472" cy="6858000"/>
          </a:xfrm>
          <a:prstGeom prst="rect">
            <a:avLst/>
          </a:prstGeom>
        </p:spPr>
      </p:pic>
    </p:spTree>
    <p:extLst>
      <p:ext uri="{BB962C8B-B14F-4D97-AF65-F5344CB8AC3E}">
        <p14:creationId xmlns:p14="http://schemas.microsoft.com/office/powerpoint/2010/main" val="28695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3D3134E-8240-4856-BDB5-6C947F44878B}"/>
              </a:ext>
            </a:extLst>
          </p:cNvPr>
          <p:cNvSpPr>
            <a:spLocks noGrp="1"/>
          </p:cNvSpPr>
          <p:nvPr>
            <p:ph type="title"/>
          </p:nvPr>
        </p:nvSpPr>
        <p:spPr>
          <a:xfrm>
            <a:off x="7697164" y="365125"/>
            <a:ext cx="3993266" cy="6058824"/>
          </a:xfrm>
        </p:spPr>
        <p:txBody>
          <a:bodyPr>
            <a:normAutofit/>
          </a:bodyPr>
          <a:lstStyle/>
          <a:p>
            <a:r>
              <a:rPr lang="en-GB" sz="3600" dirty="0"/>
              <a:t>The first thing that Cumberland saw when they got to Fran’s house was another tree. This one was white with red decorations. It seemed strange to Cumberland, but everything seemed strange here.</a:t>
            </a:r>
          </a:p>
        </p:txBody>
      </p:sp>
      <p:pic>
        <p:nvPicPr>
          <p:cNvPr id="6" name="Picture 5" descr="A cake made to look like a christmas tree&#10;&#10;Description generated with very high confidence">
            <a:extLst>
              <a:ext uri="{FF2B5EF4-FFF2-40B4-BE49-F238E27FC236}">
                <a16:creationId xmlns:a16="http://schemas.microsoft.com/office/drawing/2014/main" xmlns="" id="{D3397AD1-53A1-4804-B595-91CAF31B9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94788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875CAA8-82F4-4E38-9051-7884C9AFB65C}"/>
              </a:ext>
            </a:extLst>
          </p:cNvPr>
          <p:cNvSpPr>
            <a:spLocks noGrp="1"/>
          </p:cNvSpPr>
          <p:nvPr>
            <p:ph type="title"/>
          </p:nvPr>
        </p:nvSpPr>
        <p:spPr>
          <a:xfrm>
            <a:off x="7488819" y="365125"/>
            <a:ext cx="4178461" cy="6186146"/>
          </a:xfrm>
        </p:spPr>
        <p:txBody>
          <a:bodyPr>
            <a:normAutofit/>
          </a:bodyPr>
          <a:lstStyle/>
          <a:p>
            <a:r>
              <a:rPr lang="en-GB" sz="3600" dirty="0"/>
              <a:t/>
            </a:r>
            <a:br>
              <a:rPr lang="en-GB" sz="3600" dirty="0"/>
            </a:br>
            <a:r>
              <a:rPr lang="en-GB" sz="3600" dirty="0"/>
              <a:t/>
            </a:r>
            <a:br>
              <a:rPr lang="en-GB" sz="3600" dirty="0"/>
            </a:br>
            <a:r>
              <a:rPr lang="en-GB" sz="3600" dirty="0"/>
              <a:t>When they got into the sitting room there were parcels stacked beneath another tree. This one looked like the tree at Cumberland’s home , but it was much bigger. What was going on?</a:t>
            </a:r>
          </a:p>
        </p:txBody>
      </p:sp>
      <p:pic>
        <p:nvPicPr>
          <p:cNvPr id="5" name="Picture 4">
            <a:extLst>
              <a:ext uri="{FF2B5EF4-FFF2-40B4-BE49-F238E27FC236}">
                <a16:creationId xmlns:a16="http://schemas.microsoft.com/office/drawing/2014/main" xmlns="" id="{4AEA2111-8844-4E54-9621-CB68E4FEF3E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7025834" cy="6857999"/>
          </a:xfrm>
          <a:prstGeom prst="rect">
            <a:avLst/>
          </a:prstGeom>
        </p:spPr>
      </p:pic>
    </p:spTree>
    <p:extLst>
      <p:ext uri="{BB962C8B-B14F-4D97-AF65-F5344CB8AC3E}">
        <p14:creationId xmlns:p14="http://schemas.microsoft.com/office/powerpoint/2010/main" val="372539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ACFA2B-B941-490D-B7D7-9CC99ED8D4E4}"/>
              </a:ext>
            </a:extLst>
          </p:cNvPr>
          <p:cNvSpPr>
            <a:spLocks noGrp="1"/>
          </p:cNvSpPr>
          <p:nvPr>
            <p:ph type="title"/>
          </p:nvPr>
        </p:nvSpPr>
        <p:spPr>
          <a:xfrm>
            <a:off x="7674014" y="365125"/>
            <a:ext cx="4062715" cy="6058824"/>
          </a:xfrm>
        </p:spPr>
        <p:txBody>
          <a:bodyPr>
            <a:normAutofit/>
          </a:bodyPr>
          <a:lstStyle/>
          <a:p>
            <a:r>
              <a:rPr lang="en-GB" sz="3600" dirty="0"/>
              <a:t/>
            </a:r>
            <a:br>
              <a:rPr lang="en-GB" sz="3600" dirty="0"/>
            </a:br>
            <a:r>
              <a:rPr lang="en-GB" sz="3600" dirty="0"/>
              <a:t/>
            </a:r>
            <a:br>
              <a:rPr lang="en-GB" sz="3600" dirty="0"/>
            </a:br>
            <a:r>
              <a:rPr lang="en-GB" sz="3600" dirty="0"/>
              <a:t>There were socks and sacks hung up on the mantlepiece. Granny</a:t>
            </a:r>
            <a:r>
              <a:rPr lang="en-GB" dirty="0"/>
              <a:t> </a:t>
            </a:r>
            <a:r>
              <a:rPr lang="en-GB" sz="3600" dirty="0"/>
              <a:t>said these red socks used to belong to Grandad when he played rugby. What was going on? </a:t>
            </a:r>
          </a:p>
        </p:txBody>
      </p:sp>
      <p:pic>
        <p:nvPicPr>
          <p:cNvPr id="8" name="Picture 7" descr="A picture containing building, wall, indoor, person&#10;&#10;Description generated with very high confidence">
            <a:extLst>
              <a:ext uri="{FF2B5EF4-FFF2-40B4-BE49-F238E27FC236}">
                <a16:creationId xmlns:a16="http://schemas.microsoft.com/office/drawing/2014/main" xmlns="" id="{D1C6994F-C5A9-4784-9664-6DD0B8F50A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7164729" cy="6858000"/>
          </a:xfrm>
          <a:prstGeom prst="rect">
            <a:avLst/>
          </a:prstGeom>
        </p:spPr>
      </p:pic>
    </p:spTree>
    <p:extLst>
      <p:ext uri="{BB962C8B-B14F-4D97-AF65-F5344CB8AC3E}">
        <p14:creationId xmlns:p14="http://schemas.microsoft.com/office/powerpoint/2010/main" val="225839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D7A42F6-83D2-4C95-ACC6-A46AA7C8C79A}"/>
              </a:ext>
            </a:extLst>
          </p:cNvPr>
          <p:cNvSpPr>
            <a:spLocks noGrp="1"/>
          </p:cNvSpPr>
          <p:nvPr>
            <p:ph type="title"/>
          </p:nvPr>
        </p:nvSpPr>
        <p:spPr>
          <a:xfrm>
            <a:off x="7384648" y="365125"/>
            <a:ext cx="4363656" cy="6093548"/>
          </a:xfrm>
        </p:spPr>
        <p:txBody>
          <a:bodyPr>
            <a:normAutofit/>
          </a:bodyPr>
          <a:lstStyle/>
          <a:p>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A cat called ‘Ben’ lived at Fran’s house. He did not want to be friends with Cumberland. He would not talk to him.</a:t>
            </a:r>
            <a:br>
              <a:rPr lang="en-GB" sz="3600" dirty="0"/>
            </a:br>
            <a:r>
              <a:rPr lang="en-GB" sz="3600" dirty="0"/>
              <a:t>Cumberland felt quite lonely.</a:t>
            </a:r>
          </a:p>
        </p:txBody>
      </p:sp>
      <p:pic>
        <p:nvPicPr>
          <p:cNvPr id="5" name="Picture 4">
            <a:extLst>
              <a:ext uri="{FF2B5EF4-FFF2-40B4-BE49-F238E27FC236}">
                <a16:creationId xmlns:a16="http://schemas.microsoft.com/office/drawing/2014/main" xmlns="" id="{1B1E8DD1-6A95-4C87-BACA-533077D03F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 y="0"/>
            <a:ext cx="7072133" cy="6858000"/>
          </a:xfrm>
          <a:prstGeom prst="rect">
            <a:avLst/>
          </a:prstGeom>
        </p:spPr>
      </p:pic>
    </p:spTree>
    <p:extLst>
      <p:ext uri="{BB962C8B-B14F-4D97-AF65-F5344CB8AC3E}">
        <p14:creationId xmlns:p14="http://schemas.microsoft.com/office/powerpoint/2010/main" val="83488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341</Words>
  <Application>Microsoft Office PowerPoint</Application>
  <PresentationFormat>Custom</PresentationFormat>
  <Paragraphs>40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Cumberland at Christmas</vt:lpstr>
      <vt:lpstr>Granny said,  “Perhaps we should take Cumberland  with us when we go to see James and  Fran at Christmas.” Cumberland was  not sure that he  wanted to visit  Fran’s house, but he liked being with  Fran.</vt:lpstr>
      <vt:lpstr>Cumberland was not sure what Christmas was all about. He wondered if it was something to do with the little tree with decorations that was in the front room.</vt:lpstr>
      <vt:lpstr>    Some of the decorations were in special shapes. This one looked like a person, but Cumberland had never seen a person with wings before.</vt:lpstr>
      <vt:lpstr>   Suitcases were packed. Then everyone, including Cumberland, got into Grandad’s car. They drove a long way until they got to the house where Fran and James lived.</vt:lpstr>
      <vt:lpstr>The first thing that Cumberland saw when they got to Fran’s house was another tree. This one was white with red decorations. It seemed strange to Cumberland, but everything seemed strange here.</vt:lpstr>
      <vt:lpstr>  When they got into the sitting room there were parcels stacked beneath another tree. This one looked like the tree at Cumberland’s home , but it was much bigger. What was going on?</vt:lpstr>
      <vt:lpstr>  There were socks and sacks hung up on the mantlepiece. Granny said these red socks used to belong to Grandad when he played rugby. What was going on? </vt:lpstr>
      <vt:lpstr>     A cat called ‘Ben’ lived at Fran’s house. He did not want to be friends with Cumberland. He would not talk to him. Cumberland felt quite lonely.</vt:lpstr>
      <vt:lpstr> Cumberland met some more of Fran’s friends. They were not very friendly either. The Bear and the Unicorn just sat together on the sofa and talked to each other.</vt:lpstr>
      <vt:lpstr>     The big Koala, the little bear and the little dog were having a cuddle together. None of them wanted to talk to Cumberland either.</vt:lpstr>
      <vt:lpstr>     Next morning everyone got up very early and discovered that the socks and sacks were full of parcels.</vt:lpstr>
      <vt:lpstr>      James and Fran opened their parcels very quickly. Paper went everywhere. Some fell on Cumberland.</vt:lpstr>
      <vt:lpstr>         For a while all he could see was bits of paper!</vt:lpstr>
      <vt:lpstr>      Then it started to snow. After breakfast James and Fran went out and had fun in the snow. They seemed very excited.</vt:lpstr>
      <vt:lpstr>   Cumberland decided he preferred to be inside. If Fran had taken him outside, she might have left him there and the snow looked quite cold and wet. He did not want to be left in the snow.</vt:lpstr>
      <vt:lpstr>      When Fran and James came in from the snow, everyone had a big lunch. It took a long time. Cumberland sat and watched them all eat.</vt:lpstr>
      <vt:lpstr>      After lunch there were the presents under the tree to open. None of them were for Cumberland.</vt:lpstr>
      <vt:lpstr>     Soon it was time for Granny and Grandad to go home. Cumberland had a last look at the white tree in the hall. Then it was back in Grandad’s car.</vt:lpstr>
      <vt:lpstr>    Cumberland was glad to be home. He was very glad that Granny had put him on his radiator so that he cold warm up, because he had been quite cold in the car. </vt:lpstr>
      <vt:lpstr>     It had been interesting visiting Fran but he had felt lonely. Cumberland decided that he preferred it when Fran visited him at his house.</vt:lpstr>
      <vt:lpstr>Notes for parents and teachers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Lankshear</dc:creator>
  <cp:lastModifiedBy>Margaret West</cp:lastModifiedBy>
  <cp:revision>13</cp:revision>
  <dcterms:created xsi:type="dcterms:W3CDTF">2018-06-05T10:46:33Z</dcterms:created>
  <dcterms:modified xsi:type="dcterms:W3CDTF">2018-09-01T15:06:11Z</dcterms:modified>
</cp:coreProperties>
</file>