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9" r:id="rId4"/>
    <p:sldId id="258" r:id="rId5"/>
    <p:sldId id="259" r:id="rId6"/>
    <p:sldId id="260" r:id="rId7"/>
    <p:sldId id="261" r:id="rId8"/>
    <p:sldId id="262" r:id="rId9"/>
    <p:sldId id="263" r:id="rId10"/>
    <p:sldId id="278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5" d="100"/>
          <a:sy n="85" d="100"/>
        </p:scale>
        <p:origin x="-101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AAA6727-ADF6-419B-93B2-0E7BE39E8C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DAC0F631-47BC-4B55-B1E2-4FDCDA2FDE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3D9AC87-4B40-4726-9C61-BF56E37CD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B45EC-B432-43BE-A259-1C9689AE1AF3}" type="datetimeFigureOut">
              <a:rPr lang="en-GB" smtClean="0"/>
              <a:t>01/09/2018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CDC25F3-0928-4542-AE9B-916B7798C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C312B00-07F3-47B3-9696-F94C3EEF2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5EE6A-5BBE-4E9D-90E0-4E38D718C1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1097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775DD95-147D-4B71-B610-DD263B7A9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264A9B68-97C4-4BDF-9866-8958F72C5C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53C7431-6BD8-4314-8890-0700C3989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B45EC-B432-43BE-A259-1C9689AE1AF3}" type="datetimeFigureOut">
              <a:rPr lang="en-GB" smtClean="0"/>
              <a:t>01/09/2018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4D84438-4491-4938-A914-7E1D1C05C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AEA2B5C-AEF7-4099-AF2B-AEE18A880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5EE6A-5BBE-4E9D-90E0-4E38D718C1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6258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3B122E15-98B7-4252-B585-B297A7DEE2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AA892026-4118-4585-B098-068CDC651A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B2AC516-9CAD-40EE-BE4B-6DAFF799F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B45EC-B432-43BE-A259-1C9689AE1AF3}" type="datetimeFigureOut">
              <a:rPr lang="en-GB" smtClean="0"/>
              <a:t>01/09/2018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5A65504-61D9-4061-9194-34EDFB115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C1AB2BD-0A5C-4258-B105-32F73F6CC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5EE6A-5BBE-4E9D-90E0-4E38D718C1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2278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CDF90A5-8DB3-4BFB-B06C-490FC59C6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C009B7A-C6E5-4C42-99BF-C966F1410F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0D090B0-79CA-42A5-AE37-09F5AD55E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B45EC-B432-43BE-A259-1C9689AE1AF3}" type="datetimeFigureOut">
              <a:rPr lang="en-GB" smtClean="0"/>
              <a:t>01/09/2018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86AB2B2-5BC9-4443-8182-79B0FF344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AA72DC7-B9F5-4316-A5B1-86C2E572B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5EE6A-5BBE-4E9D-90E0-4E38D718C1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9280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E74D702-428B-422E-93DF-693CD7F78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5378258-3C68-44B3-849B-D6DB82A1B2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A764185-2EB1-4837-82D2-AA6E885E3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B45EC-B432-43BE-A259-1C9689AE1AF3}" type="datetimeFigureOut">
              <a:rPr lang="en-GB" smtClean="0"/>
              <a:t>01/09/2018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21EE844-3BEE-42F5-8D85-88C4CA51E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16AAC73-02E7-4825-8039-EB8F46CDB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5EE6A-5BBE-4E9D-90E0-4E38D718C1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4507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0DE8034-E508-4D6F-A366-C7AC8F094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09BD616-F24A-477A-A8AD-BD6492E0AD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32873D3F-9838-4213-8539-23A4267472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B0308D0-3230-41F9-A499-69225D1F3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B45EC-B432-43BE-A259-1C9689AE1AF3}" type="datetimeFigureOut">
              <a:rPr lang="en-GB" smtClean="0"/>
              <a:t>01/09/2018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B066D60-C333-42A2-8AFD-7474966DA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4E6A45F-B376-47B6-9CC4-9897E8648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5EE6A-5BBE-4E9D-90E0-4E38D718C1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032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AADA1B6-E577-4070-9FF4-FA8D44156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AC7CA7A-DE3C-413A-94C7-FBA81F0250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30C9128-B499-4A6E-BE41-0E26629CCC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C2D0E8DD-6C5A-4027-9414-04C47152CF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7A221EC6-F0A6-4898-A3DB-8EE363C836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31449088-0224-4DA0-B3FD-877021000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B45EC-B432-43BE-A259-1C9689AE1AF3}" type="datetimeFigureOut">
              <a:rPr lang="en-GB" smtClean="0"/>
              <a:t>01/09/2018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3B302B6E-0AFA-4CD1-A12C-4D57E7DFB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950835AD-8F3A-42F2-B4D8-B299226D0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5EE6A-5BBE-4E9D-90E0-4E38D718C1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5559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728B10F-675F-411A-B9D1-EFA3785B3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52D72A1A-3C1B-44F3-BFA3-3C7207BE94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B45EC-B432-43BE-A259-1C9689AE1AF3}" type="datetimeFigureOut">
              <a:rPr lang="en-GB" smtClean="0"/>
              <a:t>01/09/2018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3AB682FB-41FA-4CE7-A483-E71866B6A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D393FED3-F982-4881-B250-356CEEE16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5EE6A-5BBE-4E9D-90E0-4E38D718C1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8993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E54DFAEE-414C-4694-9D74-BE4C6F693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B45EC-B432-43BE-A259-1C9689AE1AF3}" type="datetimeFigureOut">
              <a:rPr lang="en-GB" smtClean="0"/>
              <a:t>01/09/2018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5FC3B262-8EF5-4FEF-8CDF-CC1B53EBD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F92A95DE-202D-4F2F-B60A-E8DF73775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5EE6A-5BBE-4E9D-90E0-4E38D718C1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719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B8FAA0A-38C6-409A-BE0B-97DAD7AD9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D3D5CD2-2141-4ED5-ADB3-6AD12F4802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740C91EF-FEF4-4A9A-9CC1-31A13B703C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9390E70-A6B0-4979-B703-ACCB08012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B45EC-B432-43BE-A259-1C9689AE1AF3}" type="datetimeFigureOut">
              <a:rPr lang="en-GB" smtClean="0"/>
              <a:t>01/09/2018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5DC4802-46EB-4DD3-BED0-A068F5479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052A278-CCA2-4D2F-A4F1-595FF07B7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5EE6A-5BBE-4E9D-90E0-4E38D718C1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0274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760D1A4-6641-4AA5-9DC2-FC3878257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B08D17AB-946F-4567-A794-458C2B8F30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3EE8DB7B-B44C-40F1-8512-420234B7E9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40A9C5EA-4C20-4B30-84E4-684F49E04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B45EC-B432-43BE-A259-1C9689AE1AF3}" type="datetimeFigureOut">
              <a:rPr lang="en-GB" smtClean="0"/>
              <a:t>01/09/2018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9D12008-807B-44D4-B116-E22EA2FED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62FE71B-AAEE-46A8-9D9E-755D660E0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5EE6A-5BBE-4E9D-90E0-4E38D718C1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0241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B27B319C-3639-4869-BE3E-E1069D21D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C90F6C6-1B25-484E-B54B-1F49D4D0D5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417B25F-BD36-4E21-B537-D7A5418BBA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2B45EC-B432-43BE-A259-1C9689AE1AF3}" type="datetimeFigureOut">
              <a:rPr lang="en-GB" smtClean="0"/>
              <a:t>01/09/2018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53FFA87-8C59-48FC-97C6-C075333F2B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4C036BB-DC95-43E2-9B69-9FA61557DC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35EE6A-5BBE-4E9D-90E0-4E38D718C1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5374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CF21C17-4055-45A7-BFE2-53F2443A5DC8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14" r="33061"/>
          <a:stretch/>
        </p:blipFill>
        <p:spPr>
          <a:xfrm rot="5400000">
            <a:off x="3806017" y="-3810000"/>
            <a:ext cx="4572000" cy="1219200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E126E481-B945-4179-BD79-05E96E9B29E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7474D11D-E757-40A0-B52B-9BA6542280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3136" y="5091762"/>
            <a:ext cx="7562537" cy="1264588"/>
          </a:xfrm>
        </p:spPr>
        <p:txBody>
          <a:bodyPr anchor="ctr">
            <a:normAutofit/>
          </a:bodyPr>
          <a:lstStyle/>
          <a:p>
            <a:pPr algn="r"/>
            <a:r>
              <a:rPr lang="en-GB" sz="4200" dirty="0"/>
              <a:t>Cumberland and the </a:t>
            </a:r>
            <a:r>
              <a:rPr lang="en-GB" sz="4200" dirty="0" smtClean="0"/>
              <a:t>unhappy </a:t>
            </a:r>
            <a:r>
              <a:rPr lang="en-GB" sz="4200" dirty="0"/>
              <a:t>d</a:t>
            </a:r>
            <a:r>
              <a:rPr lang="en-GB" sz="4200" dirty="0" smtClean="0"/>
              <a:t>ay</a:t>
            </a:r>
            <a:endParaRPr lang="en-GB" sz="4200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E0894AF2-0F78-4E7C-910A-DBC3CA8C15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97437" y="5264106"/>
            <a:ext cx="2775878" cy="1092244"/>
          </a:xfrm>
        </p:spPr>
        <p:txBody>
          <a:bodyPr anchor="ctr">
            <a:normAutofit/>
          </a:bodyPr>
          <a:lstStyle/>
          <a:p>
            <a:pPr algn="l"/>
            <a:r>
              <a:rPr lang="en-GB" sz="2000" dirty="0"/>
              <a:t>By David W. Lankshear</a:t>
            </a:r>
          </a:p>
        </p:txBody>
      </p:sp>
    </p:spTree>
    <p:extLst>
      <p:ext uri="{BB962C8B-B14F-4D97-AF65-F5344CB8AC3E}">
        <p14:creationId xmlns:p14="http://schemas.microsoft.com/office/powerpoint/2010/main" val="14777050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le of dirt&#10;&#10;Description generated with very high confidence">
            <a:extLst>
              <a:ext uri="{FF2B5EF4-FFF2-40B4-BE49-F238E27FC236}">
                <a16:creationId xmlns="" xmlns:a16="http://schemas.microsoft.com/office/drawing/2014/main" id="{2CE81086-67F3-4BEC-8B73-6970A001F8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7" r="6990"/>
          <a:stretch/>
        </p:blipFill>
        <p:spPr>
          <a:xfrm>
            <a:off x="0" y="0"/>
            <a:ext cx="7537704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E64C69AC-805D-4C09-816B-2D1519E1E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7416" y="615003"/>
            <a:ext cx="3377183" cy="5627984"/>
          </a:xfrm>
          <a:noFill/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>James was still angry. James saw Grandad in the garden fetching logs from his log pile. James banged on the window and shouted to get Grandad’s attention.</a:t>
            </a:r>
          </a:p>
        </p:txBody>
      </p:sp>
    </p:spTree>
    <p:extLst>
      <p:ext uri="{BB962C8B-B14F-4D97-AF65-F5344CB8AC3E}">
        <p14:creationId xmlns:p14="http://schemas.microsoft.com/office/powerpoint/2010/main" val="14680933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A picture containing ground, outdoor, sitting, building&#10;&#10;Description generated with very high confidence">
            <a:extLst>
              <a:ext uri="{FF2B5EF4-FFF2-40B4-BE49-F238E27FC236}">
                <a16:creationId xmlns="" xmlns:a16="http://schemas.microsoft.com/office/drawing/2014/main" id="{AB31D0B2-4E9A-4453-A882-CC4DB781A1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74" r="6392"/>
          <a:stretch/>
        </p:blipFill>
        <p:spPr>
          <a:xfrm>
            <a:off x="0" y="10"/>
            <a:ext cx="7537704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CC3507DF-BC58-442E-A55B-A7AB02349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4714" y="551590"/>
            <a:ext cx="3377183" cy="6070435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dirty="0"/>
              <a:t>Grandad heard the noise from the garden. He stopped what he was doing and put the chainsaw down carefully.</a:t>
            </a:r>
          </a:p>
        </p:txBody>
      </p:sp>
    </p:spTree>
    <p:extLst>
      <p:ext uri="{BB962C8B-B14F-4D97-AF65-F5344CB8AC3E}">
        <p14:creationId xmlns:p14="http://schemas.microsoft.com/office/powerpoint/2010/main" val="18666701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="" xmlns:a16="http://schemas.microsoft.com/office/drawing/2014/main" id="{B79AF891-8A8E-4771-B153-F33EC5995033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76" r="15588" b="1"/>
          <a:stretch/>
        </p:blipFill>
        <p:spPr>
          <a:xfrm rot="5400000">
            <a:off x="339852" y="-339852"/>
            <a:ext cx="6858000" cy="75377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AB8FD13E-1313-4838-8CFF-DD58BA288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5052" y="454886"/>
            <a:ext cx="3613282" cy="5911190"/>
          </a:xfrm>
          <a:noFill/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GB" sz="3600" dirty="0"/>
              <a:t>Grandad came upstairs and had a long talk with James. James told Grandad why he was so unhappy and cross. Grandad said he would make sure that things were put right.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4996568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="" xmlns:a16="http://schemas.microsoft.com/office/drawing/2014/main" id="{744887B5-5B25-48B6-B89F-409AFE83406F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2" r="11475"/>
          <a:stretch/>
        </p:blipFill>
        <p:spPr>
          <a:xfrm>
            <a:off x="0" y="10"/>
            <a:ext cx="7537704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30740F0B-7CB3-4B4E-B550-75545549B5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32725" y="466459"/>
            <a:ext cx="3377183" cy="5888041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sz="3600" dirty="0"/>
              <a:t>James went to Granny and said he was sorry. Granny had sewn Cumberland back together while James had been talking to Grandad.</a:t>
            </a:r>
            <a:br>
              <a:rPr lang="en-GB" sz="3600" dirty="0"/>
            </a:b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1177777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3" descr="C:\Users\david\Pictures\Cumberland\IMG_4246.JPG">
            <a:extLst>
              <a:ext uri="{FF2B5EF4-FFF2-40B4-BE49-F238E27FC236}">
                <a16:creationId xmlns="" xmlns:a16="http://schemas.microsoft.com/office/drawing/2014/main" id="{5064051E-A4AB-46E0-A24E-457514B213DA}"/>
              </a:ext>
            </a:extLst>
          </p:cNvPr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6" r="11479"/>
          <a:stretch/>
        </p:blipFill>
        <p:spPr bwMode="auto">
          <a:xfrm>
            <a:off x="0" y="10"/>
            <a:ext cx="7552944" cy="6857990"/>
          </a:xfrm>
          <a:prstGeom prst="rect">
            <a:avLst/>
          </a:prstGeom>
          <a:noFill/>
          <a:effectLst/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84545ABF-EEFD-4287-AD53-C469A88DD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4852" y="526027"/>
            <a:ext cx="3651467" cy="1676603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16" name="Content Placeholder 15">
            <a:extLst>
              <a:ext uri="{FF2B5EF4-FFF2-40B4-BE49-F238E27FC236}">
                <a16:creationId xmlns="" xmlns:a16="http://schemas.microsoft.com/office/drawing/2014/main" id="{67B2E00C-26EA-413C-BF36-18426712F3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4852" y="529467"/>
            <a:ext cx="3651466" cy="546202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GB" sz="3600" dirty="0"/>
          </a:p>
          <a:p>
            <a:pPr marL="0" indent="0">
              <a:buNone/>
            </a:pPr>
            <a:endParaRPr lang="en-GB" sz="3600" dirty="0"/>
          </a:p>
          <a:p>
            <a:pPr marL="0" indent="0">
              <a:buNone/>
            </a:pPr>
            <a:r>
              <a:rPr lang="en-GB" sz="3600" dirty="0">
                <a:latin typeface="+mj-lt"/>
              </a:rPr>
              <a:t>James took Cumberland upstairs to Fran and explained what had happened. He said he was sorry that he had got her into trouble.</a:t>
            </a:r>
            <a:endParaRPr lang="en-US" sz="1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735688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3" descr="C:\Users\david\Pictures\Cumberland\IMG_4295.JPG">
            <a:extLst>
              <a:ext uri="{FF2B5EF4-FFF2-40B4-BE49-F238E27FC236}">
                <a16:creationId xmlns="" xmlns:a16="http://schemas.microsoft.com/office/drawing/2014/main" id="{392DDE86-57A1-4DD5-9ACE-FED12CBBA06B}"/>
              </a:ext>
            </a:extLst>
          </p:cNvPr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42" r="1509" b="2"/>
          <a:stretch/>
        </p:blipFill>
        <p:spPr bwMode="auto">
          <a:xfrm>
            <a:off x="0" y="0"/>
            <a:ext cx="7552944" cy="6857990"/>
          </a:xfrm>
          <a:prstGeom prst="rect">
            <a:avLst/>
          </a:prstGeom>
          <a:noFill/>
          <a:effectLst/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CFBEF07F-2A1C-4EDE-A34E-2DB6BA1EC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0" y="555524"/>
            <a:ext cx="3651467" cy="1676603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16" name="Content Placeholder 15">
            <a:extLst>
              <a:ext uri="{FF2B5EF4-FFF2-40B4-BE49-F238E27FC236}">
                <a16:creationId xmlns="" xmlns:a16="http://schemas.microsoft.com/office/drawing/2014/main" id="{F06CE75E-C111-4132-8DEE-CE5B78E6ED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601" y="555525"/>
            <a:ext cx="3651466" cy="562405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3600" dirty="0"/>
          </a:p>
          <a:p>
            <a:pPr marL="0" indent="0">
              <a:buNone/>
            </a:pPr>
            <a:endParaRPr lang="en-GB" sz="3600" dirty="0"/>
          </a:p>
          <a:p>
            <a:pPr marL="0" indent="0">
              <a:buNone/>
            </a:pPr>
            <a:endParaRPr lang="en-GB" sz="3600" dirty="0"/>
          </a:p>
          <a:p>
            <a:pPr marL="0" indent="0">
              <a:buNone/>
            </a:pPr>
            <a:endParaRPr lang="en-GB" sz="3600" dirty="0"/>
          </a:p>
          <a:p>
            <a:pPr marL="0" indent="0">
              <a:buNone/>
            </a:pPr>
            <a:r>
              <a:rPr lang="en-GB" sz="3600" dirty="0">
                <a:latin typeface="+mj-lt"/>
              </a:rPr>
              <a:t>They all went back downstairs and helped Granny get lunch ready. Grandad tidied his chain saw away.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8322778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="" xmlns:a16="http://schemas.microsoft.com/office/drawing/2014/main" id="{C0488D5C-00A4-42AD-BFAD-5C27A9CE23D2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1" r="9996"/>
          <a:stretch/>
        </p:blipFill>
        <p:spPr>
          <a:xfrm>
            <a:off x="0" y="10"/>
            <a:ext cx="7537704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074EAA7E-3245-4ABF-830D-16F7107B4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9965" y="551591"/>
            <a:ext cx="3377183" cy="5819712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sz="3600" dirty="0"/>
              <a:t>In the afternoon, they had a game of Monopoly.</a:t>
            </a:r>
            <a:br>
              <a:rPr lang="en-GB" sz="3600" dirty="0"/>
            </a:br>
            <a:r>
              <a:rPr lang="en-GB" sz="3600" dirty="0"/>
              <a:t>Granny’s set is very old. It is nearly as old as Granny.</a:t>
            </a:r>
            <a:br>
              <a:rPr lang="en-GB" sz="3600" dirty="0"/>
            </a:b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645521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="" xmlns:a16="http://schemas.microsoft.com/office/drawing/2014/main" id="{9C955922-7EEE-4DFC-941F-01C50B3342BE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7" r="11300"/>
          <a:stretch/>
        </p:blipFill>
        <p:spPr>
          <a:xfrm>
            <a:off x="0" y="10"/>
            <a:ext cx="7537704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44A0C2A7-8F73-4D33-898C-13A990817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5217" y="448352"/>
            <a:ext cx="3377183" cy="5804964"/>
          </a:xfrm>
          <a:noFill/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GB" sz="3600" dirty="0"/>
              <a:t>Cumberland did not understand the game. The rules seemed  complicated, but he could see that Fran and James were happy. He was pleased about that.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856095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="" xmlns:a16="http://schemas.microsoft.com/office/drawing/2014/main" id="{E85EA761-66A0-4D26-B910-3950090C6A0F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9" r="7838"/>
          <a:stretch/>
        </p:blipFill>
        <p:spPr>
          <a:xfrm>
            <a:off x="0" y="10"/>
            <a:ext cx="7537704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387D78FC-B7C0-46F7-A3BA-5888D5396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5720" y="581086"/>
            <a:ext cx="3377183" cy="5834461"/>
          </a:xfrm>
          <a:noFill/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GB" sz="3600" dirty="0"/>
              <a:t>James finished with a large pile of money, so he won. Fran thought that this was annoying, but  was pleased that James was happy again.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0622088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="" xmlns:a16="http://schemas.microsoft.com/office/drawing/2014/main" id="{1E392135-BBB4-41F2-93DF-22C134CA2BA5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67" r="12997" b="1"/>
          <a:stretch/>
        </p:blipFill>
        <p:spPr>
          <a:xfrm rot="5400000">
            <a:off x="339852" y="-339852"/>
            <a:ext cx="6858000" cy="75377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5F72298F-C9FC-4B73-BCD3-5C970F953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5217" y="536841"/>
            <a:ext cx="3377183" cy="5819713"/>
          </a:xfrm>
          <a:noFill/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GB" sz="3600" dirty="0"/>
              <a:t>After tea Fran was in a chair with Cumberland. “I am sorry we hurt you today,” said Fran, “You were very brave when Granny was stitching you back together.”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780891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Content Placeholder 3">
            <a:extLst>
              <a:ext uri="{FF2B5EF4-FFF2-40B4-BE49-F238E27FC236}">
                <a16:creationId xmlns="" xmlns:a16="http://schemas.microsoft.com/office/drawing/2014/main" id="{85BCC631-AE0A-4CC8-9C6E-A52A8CF617AF}"/>
              </a:ext>
            </a:extLst>
          </p:cNvPr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85" r="7478" b="-1"/>
          <a:stretch/>
        </p:blipFill>
        <p:spPr>
          <a:xfrm rot="5400000">
            <a:off x="343614" y="-347472"/>
            <a:ext cx="6858000" cy="7552944"/>
          </a:xfrm>
          <a:prstGeom prst="rect">
            <a:avLst/>
          </a:prstGeom>
          <a:effectLst/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16BEA638-B216-440F-97E4-3548937CC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4587" y="2658140"/>
            <a:ext cx="2711302" cy="1275907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GB" sz="2400" dirty="0"/>
              <a:t>No horrid brothers allowed – James this means you!</a:t>
            </a:r>
          </a:p>
        </p:txBody>
      </p:sp>
      <p:sp>
        <p:nvSpPr>
          <p:cNvPr id="24" name="Content Placeholder 8">
            <a:extLst>
              <a:ext uri="{FF2B5EF4-FFF2-40B4-BE49-F238E27FC236}">
                <a16:creationId xmlns="" xmlns:a16="http://schemas.microsoft.com/office/drawing/2014/main" id="{4B98B213-7D05-47A0-BC50-AA5C278BAF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10623" y="388620"/>
            <a:ext cx="3878594" cy="5980282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GB" sz="3600" dirty="0">
              <a:latin typeface="+mj-lt"/>
            </a:endParaRPr>
          </a:p>
          <a:p>
            <a:pPr marL="0" indent="0">
              <a:buNone/>
            </a:pPr>
            <a:r>
              <a:rPr lang="en-GB" sz="3600" dirty="0">
                <a:latin typeface="+mj-lt"/>
              </a:rPr>
              <a:t>James was being horrid not just annoying, but really horrid. Fran went into the bedroom where she slept in Granny and Grandad’s house. She shut the door and put a notice on it.  </a:t>
            </a:r>
          </a:p>
        </p:txBody>
      </p:sp>
    </p:spTree>
    <p:extLst>
      <p:ext uri="{BB962C8B-B14F-4D97-AF65-F5344CB8AC3E}">
        <p14:creationId xmlns:p14="http://schemas.microsoft.com/office/powerpoint/2010/main" val="10599636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="" xmlns:a16="http://schemas.microsoft.com/office/drawing/2014/main" id="{EFDDC4D4-D3F5-47ED-8706-67D1BCCFA79A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567"/>
          <a:stretch/>
        </p:blipFill>
        <p:spPr>
          <a:xfrm>
            <a:off x="0" y="10"/>
            <a:ext cx="7537704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25B62A32-23A8-45D0-B901-65A864ECA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31978" y="448351"/>
            <a:ext cx="3377183" cy="5996693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sz="3600" dirty="0"/>
              <a:t>Fran said to Cumberland, “Are you really better now?”</a:t>
            </a:r>
            <a:br>
              <a:rPr lang="en-GB" sz="3600" dirty="0"/>
            </a:br>
            <a:r>
              <a:rPr lang="en-GB" sz="3600" dirty="0"/>
              <a:t>Granny said,</a:t>
            </a:r>
            <a:br>
              <a:rPr lang="en-GB" sz="3600" dirty="0"/>
            </a:br>
            <a:r>
              <a:rPr lang="en-GB" sz="3600" dirty="0"/>
              <a:t>“I am sure he is, but you must both be gentle with him in future.”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4760037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="" xmlns:a16="http://schemas.microsoft.com/office/drawing/2014/main" id="{B8E739DE-2C6B-456B-93EB-FAF1465A3909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73" r="2794"/>
          <a:stretch/>
        </p:blipFill>
        <p:spPr>
          <a:xfrm>
            <a:off x="0" y="0"/>
            <a:ext cx="7537704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0B052524-C304-4B70-B6ED-51ADEB9A2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7229" y="492598"/>
            <a:ext cx="3377183" cy="5819712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sz="3600" dirty="0"/>
              <a:t>Cumberland was pleased to be back in his usual place. It had not been nice to be pulled apart by James and Fran because they were cross with each other.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266941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89AFE46-5E9C-4B79-A12E-267A5543D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Notes for parents and teachers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AD44F88-7D1E-46AE-8359-675426D22D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latinLnBrk="1">
              <a:lnSpc>
                <a:spcPct val="120000"/>
              </a:lnSpc>
              <a:buNone/>
            </a:pPr>
            <a:r>
              <a:rPr lang="en-US" sz="2600" dirty="0"/>
              <a:t>Cumberland comes from a Fairtrade cooperative in Nepal and his journey to his new home was enabled by </a:t>
            </a:r>
            <a:r>
              <a:rPr lang="en-US" sz="2600" dirty="0" err="1"/>
              <a:t>Traidcraft</a:t>
            </a:r>
            <a:r>
              <a:rPr lang="en-US" sz="2600" dirty="0"/>
              <a:t> plc.</a:t>
            </a:r>
            <a:endParaRPr lang="en-GB" sz="2600" dirty="0"/>
          </a:p>
          <a:p>
            <a:pPr marL="0" indent="0" latinLnBrk="1">
              <a:lnSpc>
                <a:spcPct val="110000"/>
              </a:lnSpc>
              <a:buNone/>
            </a:pPr>
            <a:r>
              <a:rPr lang="en-US" sz="2600" dirty="0"/>
              <a:t> </a:t>
            </a:r>
            <a:endParaRPr lang="en-GB" sz="2600" dirty="0"/>
          </a:p>
          <a:p>
            <a:pPr marL="0" indent="0" latinLnBrk="1">
              <a:lnSpc>
                <a:spcPct val="110000"/>
              </a:lnSpc>
              <a:buNone/>
            </a:pPr>
            <a:r>
              <a:rPr lang="en-US" sz="2600" dirty="0"/>
              <a:t>This book might be about being unhappy and angry, it might be about </a:t>
            </a:r>
          </a:p>
          <a:p>
            <a:pPr marL="0" indent="0" latinLnBrk="1">
              <a:lnSpc>
                <a:spcPct val="110000"/>
              </a:lnSpc>
              <a:buNone/>
            </a:pPr>
            <a:r>
              <a:rPr lang="en-US" sz="2600" dirty="0"/>
              <a:t>hurting your friends. It might be about putting things right and the giving and </a:t>
            </a:r>
          </a:p>
          <a:p>
            <a:pPr marL="0" indent="0" latinLnBrk="1">
              <a:lnSpc>
                <a:spcPct val="110000"/>
              </a:lnSpc>
              <a:buNone/>
            </a:pPr>
            <a:r>
              <a:rPr lang="en-US" sz="2600" dirty="0"/>
              <a:t>receiving of love. Better still it might be about whatever those who hear the story </a:t>
            </a:r>
          </a:p>
          <a:p>
            <a:pPr marL="0" indent="0" latinLnBrk="1">
              <a:lnSpc>
                <a:spcPct val="110000"/>
              </a:lnSpc>
              <a:buNone/>
            </a:pPr>
            <a:r>
              <a:rPr lang="en-US" sz="2600" dirty="0"/>
              <a:t>think it is about, but you will only discover what children think it is about by talking with</a:t>
            </a:r>
          </a:p>
          <a:p>
            <a:pPr marL="0" indent="0" latinLnBrk="1">
              <a:lnSpc>
                <a:spcPct val="110000"/>
              </a:lnSpc>
              <a:buNone/>
            </a:pPr>
            <a:r>
              <a:rPr lang="en-US" sz="2600" dirty="0"/>
              <a:t>them.</a:t>
            </a:r>
            <a:endParaRPr lang="en-GB" sz="2600" dirty="0"/>
          </a:p>
          <a:p>
            <a:pPr marL="0" indent="0" latinLnBrk="1">
              <a:lnSpc>
                <a:spcPct val="110000"/>
              </a:lnSpc>
              <a:buNone/>
            </a:pPr>
            <a:endParaRPr lang="en-GB" sz="2600" dirty="0"/>
          </a:p>
          <a:p>
            <a:pPr marL="0" indent="0" latinLnBrk="1">
              <a:lnSpc>
                <a:spcPct val="110000"/>
              </a:lnSpc>
              <a:buNone/>
            </a:pPr>
            <a:r>
              <a:rPr lang="en-US" sz="2600" dirty="0"/>
              <a:t>This book is one of a series about Cumberland and his world that raise questions about, love, joy, </a:t>
            </a:r>
          </a:p>
          <a:p>
            <a:pPr marL="0" indent="0" latinLnBrk="1">
              <a:lnSpc>
                <a:spcPct val="110000"/>
              </a:lnSpc>
              <a:buNone/>
            </a:pPr>
            <a:r>
              <a:rPr lang="en-US" sz="2600" dirty="0"/>
              <a:t>feeling alone, enjoying company being sad and being happy.</a:t>
            </a:r>
            <a:endParaRPr lang="en-GB" sz="2600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319DD2F-2E47-4D30-BBFC-809436EB5BC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4228" y="466089"/>
            <a:ext cx="883111" cy="691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518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3EB6FAA-9E03-411A-AF40-FE17042EC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32046"/>
          </a:xfrm>
        </p:spPr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9343FEC-C002-41C6-83B9-281BD5711C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7172"/>
            <a:ext cx="10515600" cy="487979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sz="2100" dirty="0">
                <a:latin typeface="+mj-lt"/>
              </a:rPr>
              <a:t>Published 2018 in association with Bear Lands Publishing, St. Mary’s Centre, </a:t>
            </a:r>
            <a:r>
              <a:rPr lang="en-GB" sz="2100" dirty="0" err="1">
                <a:latin typeface="+mj-lt"/>
              </a:rPr>
              <a:t>Llys</a:t>
            </a:r>
            <a:r>
              <a:rPr lang="en-GB" sz="2100" dirty="0">
                <a:latin typeface="+mj-lt"/>
              </a:rPr>
              <a:t> </a:t>
            </a:r>
            <a:r>
              <a:rPr lang="en-GB" sz="2100" dirty="0" err="1">
                <a:latin typeface="+mj-lt"/>
              </a:rPr>
              <a:t>Onnen</a:t>
            </a:r>
            <a:r>
              <a:rPr lang="en-GB" sz="2100" dirty="0">
                <a:latin typeface="+mj-lt"/>
              </a:rPr>
              <a:t>, </a:t>
            </a:r>
            <a:r>
              <a:rPr lang="en-GB" sz="2100" smtClean="0">
                <a:latin typeface="+mj-lt"/>
              </a:rPr>
              <a:t>Abergwyngregyn</a:t>
            </a:r>
            <a:r>
              <a:rPr lang="en-GB" sz="2100" dirty="0">
                <a:latin typeface="+mj-lt"/>
              </a:rPr>
              <a:t>, Gwynedd, LL33 0LD, Wales.</a:t>
            </a:r>
          </a:p>
          <a:p>
            <a:endParaRPr lang="en-GB" sz="2100" dirty="0">
              <a:latin typeface="+mj-lt"/>
            </a:endParaRPr>
          </a:p>
          <a:p>
            <a:pPr marL="0" indent="0">
              <a:buNone/>
            </a:pPr>
            <a:r>
              <a:rPr lang="en-GB" sz="2100" dirty="0">
                <a:latin typeface="+mj-lt"/>
              </a:rPr>
              <a:t>Copyright © David W Lankshear (text and illustrations).</a:t>
            </a:r>
          </a:p>
          <a:p>
            <a:endParaRPr lang="en-GB" sz="2100" dirty="0">
              <a:latin typeface="+mj-lt"/>
            </a:endParaRPr>
          </a:p>
          <a:p>
            <a:pPr marL="0" indent="0">
              <a:buNone/>
            </a:pPr>
            <a:r>
              <a:rPr lang="en-GB" sz="2100" dirty="0">
                <a:latin typeface="+mj-lt"/>
              </a:rPr>
              <a:t>David W Lankshear has asserted his right under the Copyright, Design and Patents Act 1988 to be identified as the author of this Work.</a:t>
            </a:r>
          </a:p>
          <a:p>
            <a:pPr marL="0" indent="0">
              <a:buNone/>
            </a:pPr>
            <a:r>
              <a:rPr lang="en-GB" sz="2100" dirty="0">
                <a:latin typeface="+mj-lt"/>
              </a:rPr>
              <a:t>All rights reserved. No part of this publication may be reproduced, stored in a retrieval system, or transmitted, in any form or by any means, electronic, electrostatic, magnetic tape, mechanical, photocopying, recording or otherwise, without full acknowledgement of Bear Lands Publishing and copyright holders.</a:t>
            </a:r>
          </a:p>
          <a:p>
            <a:pPr marL="0" indent="0">
              <a:buNone/>
            </a:pPr>
            <a:endParaRPr lang="en-GB" sz="2100" dirty="0">
              <a:latin typeface="+mj-lt"/>
            </a:endParaRPr>
          </a:p>
          <a:p>
            <a:pPr marL="0" indent="0">
              <a:buNone/>
            </a:pPr>
            <a:r>
              <a:rPr lang="en-GB" sz="2100" dirty="0">
                <a:latin typeface="+mj-lt"/>
              </a:rPr>
              <a:t>First published 2018</a:t>
            </a: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798AE6DC-B3A7-43B4-936A-F2E85133AA4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4228" y="466089"/>
            <a:ext cx="883111" cy="691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2164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appliance, indoor, cabinet, white goods&#10;&#10;Description generated with very high confidence">
            <a:extLst>
              <a:ext uri="{FF2B5EF4-FFF2-40B4-BE49-F238E27FC236}">
                <a16:creationId xmlns="" xmlns:a16="http://schemas.microsoft.com/office/drawing/2014/main" id="{7B5F5F44-7FA0-43B8-852E-BF8D0E8331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9" r="8727"/>
          <a:stretch/>
        </p:blipFill>
        <p:spPr>
          <a:xfrm>
            <a:off x="0" y="10"/>
            <a:ext cx="7537704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A680DA9D-D3E3-45A8-A469-86E054EE7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5720" y="477848"/>
            <a:ext cx="3377183" cy="5627983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dirty="0"/>
              <a:t>James was being so horrid he thought about putting Cumberland in the washing machine and sending him for a spin.</a:t>
            </a:r>
          </a:p>
        </p:txBody>
      </p:sp>
    </p:spTree>
    <p:extLst>
      <p:ext uri="{BB962C8B-B14F-4D97-AF65-F5344CB8AC3E}">
        <p14:creationId xmlns:p14="http://schemas.microsoft.com/office/powerpoint/2010/main" val="18941532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="" xmlns:a16="http://schemas.microsoft.com/office/drawing/2014/main" id="{63879C9A-A28B-41F6-9408-FC51A480697A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0" r="14837"/>
          <a:stretch/>
        </p:blipFill>
        <p:spPr>
          <a:xfrm>
            <a:off x="0" y="10"/>
            <a:ext cx="7537704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5E75AE9D-4759-429F-BCF3-E290C5295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4299" y="663229"/>
            <a:ext cx="3377183" cy="5679697"/>
          </a:xfrm>
          <a:noFill/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GB" sz="3600" dirty="0"/>
              <a:t>But instead of that he picked up Cumberland and threaded him through the bannisters. Cumberland felt uncomfortable and he looked silly.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0108515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="" xmlns:a16="http://schemas.microsoft.com/office/drawing/2014/main" id="{257FBD8E-3E60-46EA-9EB8-A27EBC896218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4" r="4123"/>
          <a:stretch/>
        </p:blipFill>
        <p:spPr>
          <a:xfrm>
            <a:off x="0" y="10"/>
            <a:ext cx="7537704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53ABCB70-BA8C-4578-BC35-631FA3A9D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95685" y="570632"/>
            <a:ext cx="3683672" cy="6165833"/>
          </a:xfrm>
          <a:noFill/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GB" sz="3600" dirty="0"/>
              <a:t>Granny said, “James that is being silly. Put Cumberland back where he belongs. Call Fran down for a drink.”</a:t>
            </a:r>
            <a:br>
              <a:rPr lang="en-GB" sz="3600" dirty="0"/>
            </a:br>
            <a:r>
              <a:rPr lang="en-GB" sz="3600" dirty="0"/>
              <a:t>James put Cumberland back and whispered the message so Fran would not hear.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2596936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="" xmlns:a16="http://schemas.microsoft.com/office/drawing/2014/main" id="{78E687E5-ACC9-49EA-8F4D-2CE865E8E7D1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2" r="28812" b="1"/>
          <a:stretch/>
        </p:blipFill>
        <p:spPr>
          <a:xfrm rot="5400000">
            <a:off x="339852" y="-339852"/>
            <a:ext cx="6858000" cy="75377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2FA54C8A-BABA-4DF3-80E3-C04FC42DB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7449" y="501185"/>
            <a:ext cx="3377183" cy="5911190"/>
          </a:xfrm>
          <a:noFill/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GB" sz="4000" dirty="0"/>
              <a:t>Later Fran came down stairs and picked up Cumberland to give him a hug. James grabbed Cumberland’s tail. Soon there was a tug of war with Cumberland as the rope.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4349210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="" xmlns:a16="http://schemas.microsoft.com/office/drawing/2014/main" id="{7A5AD95A-1E53-4735-96A4-57FF5B21EA37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5" r="9071"/>
          <a:stretch/>
        </p:blipFill>
        <p:spPr>
          <a:xfrm>
            <a:off x="0" y="0"/>
            <a:ext cx="7537704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D6F7EAF2-FB0C-4F41-BFD7-9C45580E8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7449" y="443310"/>
            <a:ext cx="3377183" cy="5957489"/>
          </a:xfrm>
          <a:noFill/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GB" sz="3600" dirty="0"/>
              <a:t>Cumberland’s body became very tight. Suddenly there was a ripping sound. </a:t>
            </a:r>
            <a:br>
              <a:rPr lang="en-GB" sz="3600" dirty="0"/>
            </a:br>
            <a:r>
              <a:rPr lang="en-GB" sz="3600" dirty="0"/>
              <a:t>“What was that?” called Granny.</a:t>
            </a:r>
            <a:br>
              <a:rPr lang="en-GB" sz="3600" dirty="0"/>
            </a:br>
            <a:r>
              <a:rPr lang="en-GB" sz="3600" dirty="0"/>
              <a:t>Fran and James put Cumberland down.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41275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="" xmlns:a16="http://schemas.microsoft.com/office/drawing/2014/main" id="{26535C5F-8530-40A8-96C5-445CCC574FAB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25" r="5239" b="1"/>
          <a:stretch/>
        </p:blipFill>
        <p:spPr>
          <a:xfrm rot="5400000">
            <a:off x="339852" y="-339852"/>
            <a:ext cx="6858000" cy="75377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235F45FC-D01D-4966-B961-51ADA0F57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1621" y="466460"/>
            <a:ext cx="3377183" cy="5934339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sz="3600" dirty="0"/>
              <a:t>Some of Cumberland’s stuffing had come out. Granny came into the room. She was very cross. </a:t>
            </a:r>
            <a:br>
              <a:rPr lang="en-GB" sz="3600" dirty="0"/>
            </a:b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524955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>
            <a:extLst>
              <a:ext uri="{FF2B5EF4-FFF2-40B4-BE49-F238E27FC236}">
                <a16:creationId xmlns="" xmlns:a16="http://schemas.microsoft.com/office/drawing/2014/main" id="{FD2FBA37-D29E-4554-A146-12BC806BB8C4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96" r="13168" b="1"/>
          <a:stretch/>
        </p:blipFill>
        <p:spPr>
          <a:xfrm rot="5400000">
            <a:off x="339852" y="-339852"/>
            <a:ext cx="6858000" cy="75377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2991BB0E-29F4-47AF-9070-9C27142FA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7530" y="605357"/>
            <a:ext cx="3377183" cy="5807018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100000"/>
              </a:lnSpc>
            </a:pPr>
            <a:r>
              <a:rPr lang="en-GB" sz="3600" dirty="0"/>
              <a:t>Granny pushed the stuffing back and wrapped a bandage round Cumberland to keep him safe. She sent James and Fran to their rooms.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8185793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633</Words>
  <Application>Microsoft Office PowerPoint</Application>
  <PresentationFormat>Custom</PresentationFormat>
  <Paragraphs>50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Cumberland and the unhappy day</vt:lpstr>
      <vt:lpstr>No horrid brothers allowed – James this means you!</vt:lpstr>
      <vt:lpstr>James was being so horrid he thought about putting Cumberland in the washing machine and sending him for a spin.</vt:lpstr>
      <vt:lpstr>But instead of that he picked up Cumberland and threaded him through the bannisters. Cumberland felt uncomfortable and he looked silly.</vt:lpstr>
      <vt:lpstr>Granny said, “James that is being silly. Put Cumberland back where he belongs. Call Fran down for a drink.” James put Cumberland back and whispered the message so Fran would not hear. </vt:lpstr>
      <vt:lpstr>Later Fran came down stairs and picked up Cumberland to give him a hug. James grabbed Cumberland’s tail. Soon there was a tug of war with Cumberland as the rope.</vt:lpstr>
      <vt:lpstr>Cumberland’s body became very tight. Suddenly there was a ripping sound.  “What was that?” called Granny. Fran and James put Cumberland down.</vt:lpstr>
      <vt:lpstr>Some of Cumberland’s stuffing had come out. Granny came into the room. She was very cross.  </vt:lpstr>
      <vt:lpstr>Granny pushed the stuffing back and wrapped a bandage round Cumberland to keep him safe. She sent James and Fran to their rooms.</vt:lpstr>
      <vt:lpstr>  James was still angry. James saw Grandad in the garden fetching logs from his log pile. James banged on the window and shouted to get Grandad’s attention.</vt:lpstr>
      <vt:lpstr>Grandad heard the noise from the garden. He stopped what he was doing and put the chainsaw down carefully.</vt:lpstr>
      <vt:lpstr>Grandad came upstairs and had a long talk with James. James told Grandad why he was so unhappy and cross. Grandad said he would make sure that things were put right.</vt:lpstr>
      <vt:lpstr>James went to Granny and said he was sorry. Granny had sewn Cumberland back together while James had been talking to Grandad. </vt:lpstr>
      <vt:lpstr>PowerPoint Presentation</vt:lpstr>
      <vt:lpstr>PowerPoint Presentation</vt:lpstr>
      <vt:lpstr>In the afternoon, they had a game of Monopoly. Granny’s set is very old. It is nearly as old as Granny. </vt:lpstr>
      <vt:lpstr>Cumberland did not understand the game. The rules seemed  complicated, but he could see that Fran and James were happy. He was pleased about that.</vt:lpstr>
      <vt:lpstr>James finished with a large pile of money, so he won. Fran thought that this was annoying, but  was pleased that James was happy again.</vt:lpstr>
      <vt:lpstr>After tea Fran was in a chair with Cumberland. “I am sorry we hurt you today,” said Fran, “You were very brave when Granny was stitching you back together.”</vt:lpstr>
      <vt:lpstr>Fran said to Cumberland, “Are you really better now?” Granny said, “I am sure he is, but you must both be gentle with him in future.”</vt:lpstr>
      <vt:lpstr>Cumberland was pleased to be back in his usual place. It had not been nice to be pulled apart by James and Fran because they were cross with each other. </vt:lpstr>
      <vt:lpstr>Notes for parents and teachers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Cumberland and the Unhappy Day</dc:title>
  <dc:creator>David Lankshear</dc:creator>
  <cp:lastModifiedBy>Margaret West</cp:lastModifiedBy>
  <cp:revision>19</cp:revision>
  <dcterms:created xsi:type="dcterms:W3CDTF">2018-05-20T14:31:31Z</dcterms:created>
  <dcterms:modified xsi:type="dcterms:W3CDTF">2018-09-01T15:09:55Z</dcterms:modified>
</cp:coreProperties>
</file>