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10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D711A-4ABF-4F53-ABB6-84D5C5D22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F5316C6E-9A08-46CF-B129-E412EE6E0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3DA6ED87-41AA-4767-8DD6-80219C8A096E}"/>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15B9BC0F-7BE6-47D4-9277-3F526C0823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34E2FCD-CE00-4645-B232-F1D40BDF6E8C}"/>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2252225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1417E-271B-4BD2-A8F7-C1552B8695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68A3A074-8955-4723-A777-C2B75C9DD3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9AF3E01-28EC-4AC5-B373-7F9522425421}"/>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7A526457-AB83-4F78-8681-ACEE1D10D5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84360B6-4330-4903-B2C7-C3BF5DC4B94C}"/>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8181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8B2B0A2-5DDF-44B4-8765-F93B3DAF48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63DE417-7018-468C-B295-01D07741CE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719C12D-8D23-4ADB-B027-62178E7EF3D0}"/>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660E8AE7-8240-4927-A462-ADBF37DD07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D4720B4-CBC0-4085-A608-C71B790E9667}"/>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294288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7CA635-F80C-4559-A3F3-F5DFEB5071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A575C2F1-9568-4570-B6EA-49D85E2A5C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7EA9993-6693-40B0-8A61-B2E809A53311}"/>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0D589D1B-B7D9-41E9-80B5-613E0DF023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76E1902-1A80-4D96-A008-CF6F05E6CD76}"/>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362488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D59519-EAB9-41DB-94C8-CC70085B2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2D0F7DD-E3E5-4914-B2D9-BBEF0B71F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CF78AA8-D2C7-4450-A71A-D06F4283254A}"/>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1C3C4225-1C40-4689-A17C-29CD5630B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C529D0C1-40AA-43D8-985E-8E889D294EF9}"/>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230772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31D08-9EE6-4115-B8B9-B50B704FBE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894A269-A4FA-48FD-8974-7518FAB9CC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C7A82285-4C4D-446C-BFD2-2BE674D09A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39CD9072-8D1E-4394-BF50-FF0BBABF8806}"/>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6" name="Footer Placeholder 5">
            <a:extLst>
              <a:ext uri="{FF2B5EF4-FFF2-40B4-BE49-F238E27FC236}">
                <a16:creationId xmlns="" xmlns:a16="http://schemas.microsoft.com/office/drawing/2014/main" id="{F47ED017-0839-415E-A0E7-F2EE882EC5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58C8901-0EA9-4D58-91D9-85F6E2D35B83}"/>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412952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C9984-F1C8-426D-8F74-D223ED0DFB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A119B60-99D0-4ECC-BB71-1BF3D35B4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ACEA86F-C8D8-4FBF-AB7C-A8B21A653D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120DD350-A4BF-4257-B29B-672C0DD98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426E792-9A02-4B08-A7E5-9F58E1BE6F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2464EB18-E412-421C-A2A5-490208F13846}"/>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8" name="Footer Placeholder 7">
            <a:extLst>
              <a:ext uri="{FF2B5EF4-FFF2-40B4-BE49-F238E27FC236}">
                <a16:creationId xmlns="" xmlns:a16="http://schemas.microsoft.com/office/drawing/2014/main" id="{67A3F64D-A265-4463-AE86-6062A51FEC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DECDC34B-2ED8-4EB4-8F1B-E1F23C3CC162}"/>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385438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A2A278-DAE4-40B8-B66A-E947B69318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66E6EE9B-A2C4-4734-BBF3-79107852DD77}"/>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4" name="Footer Placeholder 3">
            <a:extLst>
              <a:ext uri="{FF2B5EF4-FFF2-40B4-BE49-F238E27FC236}">
                <a16:creationId xmlns="" xmlns:a16="http://schemas.microsoft.com/office/drawing/2014/main" id="{91752CF9-775D-483F-8F06-68ADD655048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D632A004-A95E-4F1F-8F43-D347621C2664}"/>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2650547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8CF4FBB-1A81-4318-BBD4-9474C1E95F41}"/>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3" name="Footer Placeholder 2">
            <a:extLst>
              <a:ext uri="{FF2B5EF4-FFF2-40B4-BE49-F238E27FC236}">
                <a16:creationId xmlns="" xmlns:a16="http://schemas.microsoft.com/office/drawing/2014/main" id="{0C6F5B2B-F591-47CD-9EA7-12E24AEEAB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53D27CD3-C954-44D3-B7BA-B4A385AB5BA2}"/>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114307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7B078A-CFDC-485E-8811-2F6F79A34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65FF08C-BC4D-41CC-8F33-F7A6FAB1D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7BB9AF5E-893B-40A8-8A58-4063551A8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0C87825-63E6-43A6-9B20-E235E768804B}"/>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6" name="Footer Placeholder 5">
            <a:extLst>
              <a:ext uri="{FF2B5EF4-FFF2-40B4-BE49-F238E27FC236}">
                <a16:creationId xmlns="" xmlns:a16="http://schemas.microsoft.com/office/drawing/2014/main" id="{63D074B7-B6AC-42D7-BA62-828CF19D9B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2124533-D53C-4719-87A3-08CE2259E9C5}"/>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288655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739118-4CBC-4B98-8A61-458971B1E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28E1A67A-CF1C-44A6-AD6F-587DCBBE1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BB086827-ADB8-401E-90AE-149804332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D7B4EBF-714D-411A-B1BD-A43D409885BD}"/>
              </a:ext>
            </a:extLst>
          </p:cNvPr>
          <p:cNvSpPr>
            <a:spLocks noGrp="1"/>
          </p:cNvSpPr>
          <p:nvPr>
            <p:ph type="dt" sz="half" idx="10"/>
          </p:nvPr>
        </p:nvSpPr>
        <p:spPr/>
        <p:txBody>
          <a:bodyPr/>
          <a:lstStyle/>
          <a:p>
            <a:fld id="{168A49C3-DD4B-4959-B407-40DD8879A975}" type="datetimeFigureOut">
              <a:rPr lang="en-GB" smtClean="0"/>
              <a:t>01/09/2018</a:t>
            </a:fld>
            <a:endParaRPr lang="en-GB"/>
          </a:p>
        </p:txBody>
      </p:sp>
      <p:sp>
        <p:nvSpPr>
          <p:cNvPr id="6" name="Footer Placeholder 5">
            <a:extLst>
              <a:ext uri="{FF2B5EF4-FFF2-40B4-BE49-F238E27FC236}">
                <a16:creationId xmlns="" xmlns:a16="http://schemas.microsoft.com/office/drawing/2014/main" id="{8DF3094C-90F0-472B-BC9B-EB9D5AEFCE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8AA091DC-14BC-4F78-9F41-3408ADF26C1D}"/>
              </a:ext>
            </a:extLst>
          </p:cNvPr>
          <p:cNvSpPr>
            <a:spLocks noGrp="1"/>
          </p:cNvSpPr>
          <p:nvPr>
            <p:ph type="sldNum" sz="quarter" idx="12"/>
          </p:nvPr>
        </p:nvSpPr>
        <p:spPr/>
        <p:txBody>
          <a:bodyPr/>
          <a:lstStyle/>
          <a:p>
            <a:fld id="{8D37A9B4-DA05-4BDC-9E28-5CE4FA385DB1}" type="slidenum">
              <a:rPr lang="en-GB" smtClean="0"/>
              <a:t>‹#›</a:t>
            </a:fld>
            <a:endParaRPr lang="en-GB"/>
          </a:p>
        </p:txBody>
      </p:sp>
    </p:spTree>
    <p:extLst>
      <p:ext uri="{BB962C8B-B14F-4D97-AF65-F5344CB8AC3E}">
        <p14:creationId xmlns:p14="http://schemas.microsoft.com/office/powerpoint/2010/main" val="9884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EFE5839-FEEA-4107-9582-045919C63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E8419E2-C50C-41F3-986A-3A2177FF3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A567A2F-D1C5-4A37-83E3-62A8297D4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A49C3-DD4B-4959-B407-40DD8879A975}" type="datetimeFigureOut">
              <a:rPr lang="en-GB" smtClean="0"/>
              <a:t>01/09/2018</a:t>
            </a:fld>
            <a:endParaRPr lang="en-GB"/>
          </a:p>
        </p:txBody>
      </p:sp>
      <p:sp>
        <p:nvSpPr>
          <p:cNvPr id="5" name="Footer Placeholder 4">
            <a:extLst>
              <a:ext uri="{FF2B5EF4-FFF2-40B4-BE49-F238E27FC236}">
                <a16:creationId xmlns="" xmlns:a16="http://schemas.microsoft.com/office/drawing/2014/main" id="{5266D81F-D9C6-464E-8AA6-4D39F324C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13CFFB16-6217-4B83-8B3B-0070DBD68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7A9B4-DA05-4BDC-9E28-5CE4FA385DB1}" type="slidenum">
              <a:rPr lang="en-GB" smtClean="0"/>
              <a:t>‹#›</a:t>
            </a:fld>
            <a:endParaRPr lang="en-GB"/>
          </a:p>
        </p:txBody>
      </p:sp>
    </p:spTree>
    <p:extLst>
      <p:ext uri="{BB962C8B-B14F-4D97-AF65-F5344CB8AC3E}">
        <p14:creationId xmlns:p14="http://schemas.microsoft.com/office/powerpoint/2010/main" val="1504884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8A9483E-25D0-423C-9020-F54390D86983}"/>
              </a:ext>
            </a:extLst>
          </p:cNvPr>
          <p:cNvPicPr/>
          <p:nvPr/>
        </p:nvPicPr>
        <p:blipFill rotWithShape="1">
          <a:blip r:embed="rId2" cstate="print">
            <a:extLst>
              <a:ext uri="{28A0092B-C50C-407E-A947-70E740481C1C}">
                <a14:useLocalDpi xmlns:a14="http://schemas.microsoft.com/office/drawing/2010/main" val="0"/>
              </a:ext>
            </a:extLst>
          </a:blip>
          <a:srcRect t="20994" b="29006"/>
          <a:stretch/>
        </p:blipFill>
        <p:spPr>
          <a:xfrm>
            <a:off x="-3983" y="10"/>
            <a:ext cx="12192000" cy="4571990"/>
          </a:xfrm>
          <a:prstGeom prst="rect">
            <a:avLst/>
          </a:prstGeom>
        </p:spPr>
      </p:pic>
      <p:cxnSp>
        <p:nvCxnSpPr>
          <p:cNvPr id="9" name="Straight Connector 8">
            <a:extLst>
              <a:ext uri="{FF2B5EF4-FFF2-40B4-BE49-F238E27FC236}">
                <a16:creationId xmlns="" xmlns:a16="http://schemas.microsoft.com/office/drawing/2014/main" id="{E126E481-B945-4179-BD79-05E96E9B29E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97604290-2448-411F-8F23-9D153CAEC01A}"/>
              </a:ext>
            </a:extLst>
          </p:cNvPr>
          <p:cNvSpPr>
            <a:spLocks noGrp="1"/>
          </p:cNvSpPr>
          <p:nvPr>
            <p:ph type="ctrTitle"/>
          </p:nvPr>
        </p:nvSpPr>
        <p:spPr>
          <a:xfrm>
            <a:off x="433136" y="5091762"/>
            <a:ext cx="7834193" cy="1264588"/>
          </a:xfrm>
        </p:spPr>
        <p:txBody>
          <a:bodyPr anchor="ctr">
            <a:normAutofit/>
          </a:bodyPr>
          <a:lstStyle/>
          <a:p>
            <a:pPr algn="r"/>
            <a:r>
              <a:rPr lang="en-GB" sz="4800" dirty="0"/>
              <a:t>Cumberland and </a:t>
            </a:r>
            <a:r>
              <a:rPr lang="en-GB" sz="4800" dirty="0" smtClean="0"/>
              <a:t>feeling </a:t>
            </a:r>
            <a:r>
              <a:rPr lang="en-GB" sz="4800" dirty="0"/>
              <a:t>s</a:t>
            </a:r>
            <a:r>
              <a:rPr lang="en-GB" sz="4800" dirty="0" smtClean="0"/>
              <a:t>ad</a:t>
            </a:r>
            <a:endParaRPr lang="en-GB" sz="4800" dirty="0"/>
          </a:p>
        </p:txBody>
      </p:sp>
      <p:sp>
        <p:nvSpPr>
          <p:cNvPr id="3" name="Subtitle 2">
            <a:extLst>
              <a:ext uri="{FF2B5EF4-FFF2-40B4-BE49-F238E27FC236}">
                <a16:creationId xmlns="" xmlns:a16="http://schemas.microsoft.com/office/drawing/2014/main" id="{830FD549-0631-4225-9D87-3A20B80E2DE0}"/>
              </a:ext>
            </a:extLst>
          </p:cNvPr>
          <p:cNvSpPr>
            <a:spLocks noGrp="1"/>
          </p:cNvSpPr>
          <p:nvPr>
            <p:ph type="subTitle" idx="1"/>
          </p:nvPr>
        </p:nvSpPr>
        <p:spPr>
          <a:xfrm>
            <a:off x="8499107" y="5091763"/>
            <a:ext cx="2974207" cy="1264587"/>
          </a:xfrm>
        </p:spPr>
        <p:txBody>
          <a:bodyPr anchor="ctr">
            <a:normAutofit/>
          </a:bodyPr>
          <a:lstStyle/>
          <a:p>
            <a:pPr algn="l"/>
            <a:r>
              <a:rPr lang="en-GB" sz="2000" dirty="0"/>
              <a:t>By </a:t>
            </a:r>
            <a:r>
              <a:rPr lang="en-GB" sz="2000"/>
              <a:t>David </a:t>
            </a:r>
            <a:r>
              <a:rPr lang="en-GB" sz="2000" smtClean="0"/>
              <a:t>W. </a:t>
            </a:r>
            <a:r>
              <a:rPr lang="en-GB" sz="2000" dirty="0"/>
              <a:t>Lankshear</a:t>
            </a:r>
          </a:p>
        </p:txBody>
      </p:sp>
    </p:spTree>
    <p:extLst>
      <p:ext uri="{BB962C8B-B14F-4D97-AF65-F5344CB8AC3E}">
        <p14:creationId xmlns:p14="http://schemas.microsoft.com/office/powerpoint/2010/main" val="299421801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11A5062-60B2-4EE8-B643-8AA27B08CFC3}"/>
              </a:ext>
            </a:extLst>
          </p:cNvPr>
          <p:cNvSpPr>
            <a:spLocks noGrp="1"/>
          </p:cNvSpPr>
          <p:nvPr>
            <p:ph type="title"/>
          </p:nvPr>
        </p:nvSpPr>
        <p:spPr>
          <a:xfrm>
            <a:off x="8055980" y="365125"/>
            <a:ext cx="3865944" cy="6081974"/>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“Your daddy is away because of his job. He drives a big coach to take people on their holidays at the seaside.”</a:t>
            </a:r>
          </a:p>
        </p:txBody>
      </p:sp>
      <p:pic>
        <p:nvPicPr>
          <p:cNvPr id="6" name="Picture 5" descr="A rocky beach next to a body of water&#10;&#10;Description generated with very high confidence">
            <a:extLst>
              <a:ext uri="{FF2B5EF4-FFF2-40B4-BE49-F238E27FC236}">
                <a16:creationId xmlns="" xmlns:a16="http://schemas.microsoft.com/office/drawing/2014/main" id="{443E5AF8-BB2F-423E-86B5-4640839BDB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836061" cy="6858000"/>
          </a:xfrm>
          <a:prstGeom prst="rect">
            <a:avLst/>
          </a:prstGeom>
        </p:spPr>
      </p:pic>
    </p:spTree>
    <p:extLst>
      <p:ext uri="{BB962C8B-B14F-4D97-AF65-F5344CB8AC3E}">
        <p14:creationId xmlns:p14="http://schemas.microsoft.com/office/powerpoint/2010/main" val="410784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039E379-7D60-4A48-A7E0-7B90E770D78B}"/>
              </a:ext>
            </a:extLst>
          </p:cNvPr>
          <p:cNvSpPr>
            <a:spLocks noGrp="1"/>
          </p:cNvSpPr>
          <p:nvPr>
            <p:ph type="title"/>
          </p:nvPr>
        </p:nvSpPr>
        <p:spPr>
          <a:xfrm>
            <a:off x="7917084" y="365125"/>
            <a:ext cx="3900668" cy="5850480"/>
          </a:xfrm>
        </p:spPr>
        <p:txBody>
          <a:bodyPr>
            <a:normAutofit/>
          </a:bodyPr>
          <a:lstStyle/>
          <a:p>
            <a:r>
              <a:rPr lang="en-GB" sz="3600" dirty="0"/>
              <a:t/>
            </a:r>
            <a:br>
              <a:rPr lang="en-GB" sz="3600" dirty="0"/>
            </a:br>
            <a:r>
              <a:rPr lang="en-GB" sz="3600" dirty="0"/>
              <a:t/>
            </a:r>
            <a:br>
              <a:rPr lang="en-GB" sz="3600" dirty="0"/>
            </a:br>
            <a:r>
              <a:rPr lang="en-GB" sz="3600" dirty="0"/>
              <a:t>“He didn’t go away because you spilt your paints on the floor or because you made a loud noise when he was trying to have a sleep. He will be back soon.”</a:t>
            </a:r>
          </a:p>
        </p:txBody>
      </p:sp>
      <p:pic>
        <p:nvPicPr>
          <p:cNvPr id="5" name="Picture 4">
            <a:extLst>
              <a:ext uri="{FF2B5EF4-FFF2-40B4-BE49-F238E27FC236}">
                <a16:creationId xmlns="" xmlns:a16="http://schemas.microsoft.com/office/drawing/2014/main" id="{66942867-E233-4627-B0AF-29FF882561A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303626" cy="6858000"/>
          </a:xfrm>
          <a:prstGeom prst="rect">
            <a:avLst/>
          </a:prstGeom>
        </p:spPr>
      </p:pic>
    </p:spTree>
    <p:extLst>
      <p:ext uri="{BB962C8B-B14F-4D97-AF65-F5344CB8AC3E}">
        <p14:creationId xmlns:p14="http://schemas.microsoft.com/office/powerpoint/2010/main" val="286391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A677026-1855-448F-9FD2-71F0B49241E1}"/>
              </a:ext>
            </a:extLst>
          </p:cNvPr>
          <p:cNvSpPr>
            <a:spLocks noGrp="1"/>
          </p:cNvSpPr>
          <p:nvPr>
            <p:ph type="title"/>
          </p:nvPr>
        </p:nvSpPr>
        <p:spPr>
          <a:xfrm>
            <a:off x="7755037" y="365125"/>
            <a:ext cx="4085863" cy="5862055"/>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3600" dirty="0"/>
              <a:t>“Your mummy didn’t go away because James broke the glass in the door. She has to learn about a new way of doing things at her work. She will be back soon.”</a:t>
            </a:r>
          </a:p>
        </p:txBody>
      </p:sp>
      <p:pic>
        <p:nvPicPr>
          <p:cNvPr id="6" name="Picture 5" descr="A picture containing building, ground&#10;&#10;Description generated with high confidence">
            <a:extLst>
              <a:ext uri="{FF2B5EF4-FFF2-40B4-BE49-F238E27FC236}">
                <a16:creationId xmlns="" xmlns:a16="http://schemas.microsoft.com/office/drawing/2014/main" id="{83C56D1C-506E-49F8-9427-6AFE58727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303625" cy="6858000"/>
          </a:xfrm>
          <a:prstGeom prst="rect">
            <a:avLst/>
          </a:prstGeom>
        </p:spPr>
      </p:pic>
    </p:spTree>
    <p:extLst>
      <p:ext uri="{BB962C8B-B14F-4D97-AF65-F5344CB8AC3E}">
        <p14:creationId xmlns:p14="http://schemas.microsoft.com/office/powerpoint/2010/main" val="16536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DD9E88F-4792-4F24-8206-4964BFE70A01}"/>
              </a:ext>
            </a:extLst>
          </p:cNvPr>
          <p:cNvSpPr>
            <a:spLocks noGrp="1"/>
          </p:cNvSpPr>
          <p:nvPr>
            <p:ph type="title"/>
          </p:nvPr>
        </p:nvSpPr>
        <p:spPr>
          <a:xfrm>
            <a:off x="8299048" y="365125"/>
            <a:ext cx="3460829" cy="6151422"/>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“Why don’t you just sit there and cuddle Cumberland for a while and then maybe we can go to the park. We could see if the swans are still there.”</a:t>
            </a:r>
          </a:p>
        </p:txBody>
      </p:sp>
      <p:pic>
        <p:nvPicPr>
          <p:cNvPr id="6" name="Picture 5" descr="A tree next to a body of water&#10;&#10;Description generated with very high confidence">
            <a:extLst>
              <a:ext uri="{FF2B5EF4-FFF2-40B4-BE49-F238E27FC236}">
                <a16:creationId xmlns="" xmlns:a16="http://schemas.microsoft.com/office/drawing/2014/main" id="{5AECBF93-CD01-47BB-9777-4198171F2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55038" cy="6858000"/>
          </a:xfrm>
          <a:prstGeom prst="rect">
            <a:avLst/>
          </a:prstGeom>
        </p:spPr>
      </p:pic>
    </p:spTree>
    <p:extLst>
      <p:ext uri="{BB962C8B-B14F-4D97-AF65-F5344CB8AC3E}">
        <p14:creationId xmlns:p14="http://schemas.microsoft.com/office/powerpoint/2010/main" val="3955723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8146B88-E892-43FE-B435-CF7C81F9FACA}"/>
              </a:ext>
            </a:extLst>
          </p:cNvPr>
          <p:cNvSpPr>
            <a:spLocks noGrp="1"/>
          </p:cNvSpPr>
          <p:nvPr>
            <p:ph type="title"/>
          </p:nvPr>
        </p:nvSpPr>
        <p:spPr>
          <a:xfrm>
            <a:off x="7928658" y="365125"/>
            <a:ext cx="3958542" cy="6047250"/>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Fran sat there a bit longer after Granny had gone out of the room. She told Cumberland about some of the other things that made her sad.</a:t>
            </a:r>
          </a:p>
        </p:txBody>
      </p:sp>
      <p:pic>
        <p:nvPicPr>
          <p:cNvPr id="5" name="Picture 4">
            <a:extLst>
              <a:ext uri="{FF2B5EF4-FFF2-40B4-BE49-F238E27FC236}">
                <a16:creationId xmlns="" xmlns:a16="http://schemas.microsoft.com/office/drawing/2014/main" id="{2B9EB27E-56B1-4D1B-8BC6-9CD42D9CE2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604568" cy="6857999"/>
          </a:xfrm>
          <a:prstGeom prst="rect">
            <a:avLst/>
          </a:prstGeom>
        </p:spPr>
      </p:pic>
    </p:spTree>
    <p:extLst>
      <p:ext uri="{BB962C8B-B14F-4D97-AF65-F5344CB8AC3E}">
        <p14:creationId xmlns:p14="http://schemas.microsoft.com/office/powerpoint/2010/main" val="325525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BBA795A-89A5-499B-9426-0DD0CC1B0C14}"/>
              </a:ext>
            </a:extLst>
          </p:cNvPr>
          <p:cNvSpPr>
            <a:spLocks noGrp="1"/>
          </p:cNvSpPr>
          <p:nvPr>
            <p:ph type="title"/>
          </p:nvPr>
        </p:nvSpPr>
        <p:spPr>
          <a:xfrm>
            <a:off x="7917083" y="365125"/>
            <a:ext cx="4051139" cy="6093548"/>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Later Fran went out to look for James and Grandad. She left Cumberland outside Grandad’s shed.</a:t>
            </a:r>
          </a:p>
        </p:txBody>
      </p:sp>
      <p:pic>
        <p:nvPicPr>
          <p:cNvPr id="5" name="Picture 4">
            <a:extLst>
              <a:ext uri="{FF2B5EF4-FFF2-40B4-BE49-F238E27FC236}">
                <a16:creationId xmlns="" xmlns:a16="http://schemas.microsoft.com/office/drawing/2014/main" id="{88AB4001-8F0A-436F-9A24-53A52800D2B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373074" cy="6858000"/>
          </a:xfrm>
          <a:prstGeom prst="rect">
            <a:avLst/>
          </a:prstGeom>
        </p:spPr>
      </p:pic>
    </p:spTree>
    <p:extLst>
      <p:ext uri="{BB962C8B-B14F-4D97-AF65-F5344CB8AC3E}">
        <p14:creationId xmlns:p14="http://schemas.microsoft.com/office/powerpoint/2010/main" val="2590725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2AA7DA7-3CCE-4C33-9DF8-C088138AF8EB}"/>
              </a:ext>
            </a:extLst>
          </p:cNvPr>
          <p:cNvSpPr>
            <a:spLocks noGrp="1"/>
          </p:cNvSpPr>
          <p:nvPr>
            <p:ph type="title"/>
          </p:nvPr>
        </p:nvSpPr>
        <p:spPr>
          <a:xfrm>
            <a:off x="7743462" y="365125"/>
            <a:ext cx="4201611" cy="5954652"/>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Then Granny called them to go to the park. Fran had told Cumberland that a river flowed through the park, but she didn’t take him to see it.</a:t>
            </a:r>
          </a:p>
        </p:txBody>
      </p:sp>
      <p:pic>
        <p:nvPicPr>
          <p:cNvPr id="6" name="Picture 5" descr="A tree next to a body of water&#10;&#10;Description generated with very high confidence">
            <a:extLst>
              <a:ext uri="{FF2B5EF4-FFF2-40B4-BE49-F238E27FC236}">
                <a16:creationId xmlns="" xmlns:a16="http://schemas.microsoft.com/office/drawing/2014/main" id="{CEF7916C-BC8C-4C4C-8753-DFB2A4CE1E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38349" cy="6858000"/>
          </a:xfrm>
          <a:prstGeom prst="rect">
            <a:avLst/>
          </a:prstGeom>
        </p:spPr>
      </p:pic>
    </p:spTree>
    <p:extLst>
      <p:ext uri="{BB962C8B-B14F-4D97-AF65-F5344CB8AC3E}">
        <p14:creationId xmlns:p14="http://schemas.microsoft.com/office/powerpoint/2010/main" val="4017905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1764053-B5FD-4CDE-A279-3FF85DBE8A21}"/>
              </a:ext>
            </a:extLst>
          </p:cNvPr>
          <p:cNvSpPr>
            <a:spLocks noGrp="1"/>
          </p:cNvSpPr>
          <p:nvPr>
            <p:ph type="title"/>
          </p:nvPr>
        </p:nvSpPr>
        <p:spPr>
          <a:xfrm>
            <a:off x="7870785" y="365125"/>
            <a:ext cx="4051139" cy="6012526"/>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Cumberland lay by the shed for a long time, waiting for Fran to remember where she had left him.</a:t>
            </a:r>
          </a:p>
        </p:txBody>
      </p:sp>
      <p:pic>
        <p:nvPicPr>
          <p:cNvPr id="5" name="Picture 4">
            <a:extLst>
              <a:ext uri="{FF2B5EF4-FFF2-40B4-BE49-F238E27FC236}">
                <a16:creationId xmlns="" xmlns:a16="http://schemas.microsoft.com/office/drawing/2014/main" id="{803953C2-581C-46E5-92EB-D3AF3C6BFE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373074" cy="6858000"/>
          </a:xfrm>
          <a:prstGeom prst="rect">
            <a:avLst/>
          </a:prstGeom>
        </p:spPr>
      </p:pic>
    </p:spTree>
    <p:extLst>
      <p:ext uri="{BB962C8B-B14F-4D97-AF65-F5344CB8AC3E}">
        <p14:creationId xmlns:p14="http://schemas.microsoft.com/office/powerpoint/2010/main" val="3771317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CFC5888-3007-491E-BFCC-47CAC0BE271A}"/>
              </a:ext>
            </a:extLst>
          </p:cNvPr>
          <p:cNvSpPr>
            <a:spLocks noGrp="1"/>
          </p:cNvSpPr>
          <p:nvPr>
            <p:ph type="title"/>
          </p:nvPr>
        </p:nvSpPr>
        <p:spPr>
          <a:xfrm>
            <a:off x="7928658" y="365125"/>
            <a:ext cx="3970117" cy="6232445"/>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It got quite dark while Cumberland was waiting where Fran had left him. The moon came out. It was getting cold.</a:t>
            </a:r>
            <a:endParaRPr lang="en-GB" dirty="0"/>
          </a:p>
        </p:txBody>
      </p:sp>
      <p:pic>
        <p:nvPicPr>
          <p:cNvPr id="5" name="Picture 4">
            <a:extLst>
              <a:ext uri="{FF2B5EF4-FFF2-40B4-BE49-F238E27FC236}">
                <a16:creationId xmlns="" xmlns:a16="http://schemas.microsoft.com/office/drawing/2014/main" id="{5AB1EE41-2312-49EF-AF3C-5BF3F44EDA1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1"/>
            <a:ext cx="7639292" cy="6858000"/>
          </a:xfrm>
          <a:prstGeom prst="rect">
            <a:avLst/>
          </a:prstGeom>
        </p:spPr>
      </p:pic>
    </p:spTree>
    <p:extLst>
      <p:ext uri="{BB962C8B-B14F-4D97-AF65-F5344CB8AC3E}">
        <p14:creationId xmlns:p14="http://schemas.microsoft.com/office/powerpoint/2010/main" val="425768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C95E4D4-07DD-4D30-8B52-A4070654A6A1}"/>
              </a:ext>
            </a:extLst>
          </p:cNvPr>
          <p:cNvSpPr>
            <a:spLocks noGrp="1"/>
          </p:cNvSpPr>
          <p:nvPr>
            <p:ph type="title"/>
          </p:nvPr>
        </p:nvSpPr>
        <p:spPr>
          <a:xfrm>
            <a:off x="8067553" y="365125"/>
            <a:ext cx="3935393" cy="6035675"/>
          </a:xfrm>
        </p:spPr>
        <p:txBody>
          <a:bodyPr>
            <a:normAutofit/>
          </a:bodyPr>
          <a:lstStyle/>
          <a:p>
            <a:r>
              <a:rPr lang="en-GB" sz="3600" dirty="0"/>
              <a:t/>
            </a:r>
            <a:br>
              <a:rPr lang="en-GB" sz="3600" dirty="0"/>
            </a:br>
            <a:r>
              <a:rPr lang="en-GB" sz="3600" dirty="0"/>
              <a:t/>
            </a:r>
            <a:br>
              <a:rPr lang="en-GB" sz="3600" dirty="0"/>
            </a:br>
            <a:r>
              <a:rPr lang="en-GB" sz="3600" dirty="0"/>
              <a:t>At last Fran came out to get him. She was wearing her pyjamas and dressing gown and was about to go to bed. She was laughing and sounded really happy.</a:t>
            </a:r>
          </a:p>
        </p:txBody>
      </p:sp>
      <p:pic>
        <p:nvPicPr>
          <p:cNvPr id="6" name="Picture 5">
            <a:extLst>
              <a:ext uri="{FF2B5EF4-FFF2-40B4-BE49-F238E27FC236}">
                <a16:creationId xmlns="" xmlns:a16="http://schemas.microsoft.com/office/drawing/2014/main" id="{123F1CFA-EF47-4CD7-AFDC-0165EAF1A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08739" cy="6858000"/>
          </a:xfrm>
          <a:prstGeom prst="rect">
            <a:avLst/>
          </a:prstGeom>
        </p:spPr>
      </p:pic>
    </p:spTree>
    <p:extLst>
      <p:ext uri="{BB962C8B-B14F-4D97-AF65-F5344CB8AC3E}">
        <p14:creationId xmlns:p14="http://schemas.microsoft.com/office/powerpoint/2010/main" val="169371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EF3A78A-8320-4C14-9F13-2066F9B34FC7}"/>
              </a:ext>
            </a:extLst>
          </p:cNvPr>
          <p:cNvSpPr>
            <a:spLocks noGrp="1"/>
          </p:cNvSpPr>
          <p:nvPr>
            <p:ph type="title"/>
          </p:nvPr>
        </p:nvSpPr>
        <p:spPr>
          <a:xfrm>
            <a:off x="7627715" y="365125"/>
            <a:ext cx="4143737" cy="5989376"/>
          </a:xfrm>
        </p:spPr>
        <p:txBody>
          <a:bodyPr>
            <a:normAutofit fontScale="90000"/>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Cumberland saw the suitcase in the hall and knew that Fran and James had come to stay with Granny and Grandad for a few days.</a:t>
            </a:r>
            <a:br>
              <a:rPr lang="en-GB" sz="3600" dirty="0"/>
            </a:br>
            <a:endParaRPr lang="en-GB" sz="3600" dirty="0"/>
          </a:p>
        </p:txBody>
      </p:sp>
      <p:pic>
        <p:nvPicPr>
          <p:cNvPr id="6" name="Picture 5" descr="A piece of luggage sitting on the floor&#10;&#10;Description generated with very high confidence">
            <a:extLst>
              <a:ext uri="{FF2B5EF4-FFF2-40B4-BE49-F238E27FC236}">
                <a16:creationId xmlns="" xmlns:a16="http://schemas.microsoft.com/office/drawing/2014/main" id="{EF8A1639-388A-4047-85F6-78C168467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164729" cy="6858000"/>
          </a:xfrm>
          <a:prstGeom prst="rect">
            <a:avLst/>
          </a:prstGeom>
        </p:spPr>
      </p:pic>
    </p:spTree>
    <p:extLst>
      <p:ext uri="{BB962C8B-B14F-4D97-AF65-F5344CB8AC3E}">
        <p14:creationId xmlns:p14="http://schemas.microsoft.com/office/powerpoint/2010/main" val="51948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D2DCED5-DDFE-4E2D-B2A2-AFF71DC5A3F1}"/>
              </a:ext>
            </a:extLst>
          </p:cNvPr>
          <p:cNvSpPr>
            <a:spLocks noGrp="1"/>
          </p:cNvSpPr>
          <p:nvPr>
            <p:ph type="title"/>
          </p:nvPr>
        </p:nvSpPr>
        <p:spPr>
          <a:xfrm>
            <a:off x="7731889" y="365125"/>
            <a:ext cx="4016415" cy="6162997"/>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“Sorry Cumberland I forgot where you were,” she said.</a:t>
            </a:r>
            <a:br>
              <a:rPr lang="en-GB" sz="3600" dirty="0"/>
            </a:br>
            <a:r>
              <a:rPr lang="en-GB" sz="3600" dirty="0"/>
              <a:t>She put him down on the radiator to warm up while she went upstairs to bed.</a:t>
            </a:r>
          </a:p>
        </p:txBody>
      </p:sp>
      <p:pic>
        <p:nvPicPr>
          <p:cNvPr id="5" name="Picture 4">
            <a:extLst>
              <a:ext uri="{FF2B5EF4-FFF2-40B4-BE49-F238E27FC236}">
                <a16:creationId xmlns="" xmlns:a16="http://schemas.microsoft.com/office/drawing/2014/main" id="{18A3D99A-E7D7-4E52-B0CD-D7EF9D0E3B0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257328" cy="6858000"/>
          </a:xfrm>
          <a:prstGeom prst="rect">
            <a:avLst/>
          </a:prstGeom>
        </p:spPr>
      </p:pic>
    </p:spTree>
    <p:extLst>
      <p:ext uri="{BB962C8B-B14F-4D97-AF65-F5344CB8AC3E}">
        <p14:creationId xmlns:p14="http://schemas.microsoft.com/office/powerpoint/2010/main" val="2033479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79EF3A3-BFCA-4328-A996-50E190AF030E}"/>
              </a:ext>
            </a:extLst>
          </p:cNvPr>
          <p:cNvSpPr>
            <a:spLocks noGrp="1"/>
          </p:cNvSpPr>
          <p:nvPr>
            <p:ph type="title"/>
          </p:nvPr>
        </p:nvSpPr>
        <p:spPr>
          <a:xfrm>
            <a:off x="7650866" y="365125"/>
            <a:ext cx="4201610" cy="6058824"/>
          </a:xfrm>
        </p:spPr>
        <p:txBody>
          <a:bodyPr>
            <a:normAutofit/>
          </a:bodyPr>
          <a:lstStyle/>
          <a:p>
            <a:r>
              <a:rPr lang="en-GB" sz="3600" dirty="0"/>
              <a:t/>
            </a:r>
            <a:br>
              <a:rPr lang="en-GB" sz="3600" dirty="0"/>
            </a:br>
            <a:r>
              <a:rPr lang="en-GB" sz="3600" dirty="0"/>
              <a:t>Cumberland was pleased that Fran was happy again. Soon Cumberland was almost too warm, and he was quite pleased when Granny came and moved him back to lie by his door.</a:t>
            </a:r>
            <a:endParaRPr lang="en-GB" dirty="0"/>
          </a:p>
        </p:txBody>
      </p:sp>
      <p:pic>
        <p:nvPicPr>
          <p:cNvPr id="5" name="Picture 4">
            <a:extLst>
              <a:ext uri="{FF2B5EF4-FFF2-40B4-BE49-F238E27FC236}">
                <a16:creationId xmlns="" xmlns:a16="http://schemas.microsoft.com/office/drawing/2014/main" id="{AEF06D3F-7F12-4FF0-807B-AB9F8DC9F35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315200" cy="6858000"/>
          </a:xfrm>
          <a:prstGeom prst="rect">
            <a:avLst/>
          </a:prstGeom>
        </p:spPr>
      </p:pic>
    </p:spTree>
    <p:extLst>
      <p:ext uri="{BB962C8B-B14F-4D97-AF65-F5344CB8AC3E}">
        <p14:creationId xmlns:p14="http://schemas.microsoft.com/office/powerpoint/2010/main" val="370559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896FA3-9593-42ED-93AE-E11FC9C4A65C}"/>
              </a:ext>
            </a:extLst>
          </p:cNvPr>
          <p:cNvSpPr>
            <a:spLocks noGrp="1"/>
          </p:cNvSpPr>
          <p:nvPr>
            <p:ph type="title"/>
          </p:nvPr>
        </p:nvSpPr>
        <p:spPr/>
        <p:txBody>
          <a:bodyPr/>
          <a:lstStyle/>
          <a:p>
            <a:r>
              <a:rPr lang="en-US" sz="3200" dirty="0"/>
              <a:t>Notes for parents and teachers</a:t>
            </a:r>
            <a:r>
              <a:rPr lang="en-GB" dirty="0"/>
              <a:t/>
            </a:r>
            <a:br>
              <a:rPr lang="en-GB" dirty="0"/>
            </a:br>
            <a:endParaRPr lang="en-GB" dirty="0"/>
          </a:p>
        </p:txBody>
      </p:sp>
      <p:sp>
        <p:nvSpPr>
          <p:cNvPr id="3" name="Content Placeholder 2">
            <a:extLst>
              <a:ext uri="{FF2B5EF4-FFF2-40B4-BE49-F238E27FC236}">
                <a16:creationId xmlns="" xmlns:a16="http://schemas.microsoft.com/office/drawing/2014/main" id="{68CE1305-BA14-4A0B-B18E-A28D3C72D1F0}"/>
              </a:ext>
            </a:extLst>
          </p:cNvPr>
          <p:cNvSpPr>
            <a:spLocks noGrp="1"/>
          </p:cNvSpPr>
          <p:nvPr>
            <p:ph idx="1"/>
          </p:nvPr>
        </p:nvSpPr>
        <p:spPr/>
        <p:txBody>
          <a:bodyPr>
            <a:normAutofit fontScale="92500"/>
          </a:bodyPr>
          <a:lstStyle/>
          <a:p>
            <a:pPr marL="0" indent="0" latinLnBrk="1">
              <a:lnSpc>
                <a:spcPct val="110000"/>
              </a:lnSpc>
              <a:spcBef>
                <a:spcPts val="0"/>
              </a:spcBef>
              <a:buNone/>
            </a:pPr>
            <a:r>
              <a:rPr lang="en-US" sz="2300" dirty="0"/>
              <a:t>Cumberland comes from a Fairtrade cooperative in Nepal and his journey to his </a:t>
            </a:r>
          </a:p>
          <a:p>
            <a:pPr marL="0" indent="0" latinLnBrk="1">
              <a:lnSpc>
                <a:spcPct val="110000"/>
              </a:lnSpc>
              <a:spcBef>
                <a:spcPts val="0"/>
              </a:spcBef>
              <a:buNone/>
            </a:pPr>
            <a:r>
              <a:rPr lang="en-US" sz="2300" dirty="0"/>
              <a:t>new home was enabled by </a:t>
            </a:r>
            <a:r>
              <a:rPr lang="en-US" sz="2300" dirty="0" err="1"/>
              <a:t>Traidcraft</a:t>
            </a:r>
            <a:r>
              <a:rPr lang="en-US" sz="2300" dirty="0"/>
              <a:t> plc</a:t>
            </a:r>
            <a:endParaRPr lang="en-GB" sz="2300" dirty="0"/>
          </a:p>
          <a:p>
            <a:pPr marL="0" indent="0">
              <a:lnSpc>
                <a:spcPct val="110000"/>
              </a:lnSpc>
              <a:spcBef>
                <a:spcPts val="0"/>
              </a:spcBef>
              <a:buNone/>
            </a:pPr>
            <a:endParaRPr lang="en-GB" sz="2300" dirty="0"/>
          </a:p>
          <a:p>
            <a:pPr marL="0" indent="0">
              <a:lnSpc>
                <a:spcPct val="110000"/>
              </a:lnSpc>
              <a:spcBef>
                <a:spcPts val="0"/>
              </a:spcBef>
              <a:buNone/>
            </a:pPr>
            <a:r>
              <a:rPr lang="en-GB" sz="2300" dirty="0"/>
              <a:t>Children often blame themselves and ‘naughty’ things they have done for experiences that are not caused by them at all but which they feel bad about. This might be one of the things that this story raises as might keeping secrets or leaving toys out in the garden.</a:t>
            </a:r>
          </a:p>
          <a:p>
            <a:pPr marL="0" indent="0">
              <a:lnSpc>
                <a:spcPct val="110000"/>
              </a:lnSpc>
              <a:spcBef>
                <a:spcPts val="0"/>
              </a:spcBef>
              <a:buNone/>
            </a:pPr>
            <a:endParaRPr lang="en-GB" sz="2300" dirty="0"/>
          </a:p>
          <a:p>
            <a:pPr marL="0" indent="0" latinLnBrk="1">
              <a:lnSpc>
                <a:spcPct val="110000"/>
              </a:lnSpc>
              <a:spcBef>
                <a:spcPts val="0"/>
              </a:spcBef>
              <a:buNone/>
            </a:pPr>
            <a:r>
              <a:rPr lang="en-US" sz="2300" dirty="0"/>
              <a:t>Better still it might be about whatever those who hear the story think it is about, but you </a:t>
            </a:r>
          </a:p>
          <a:p>
            <a:pPr marL="0" indent="0" latinLnBrk="1">
              <a:lnSpc>
                <a:spcPct val="110000"/>
              </a:lnSpc>
              <a:spcBef>
                <a:spcPts val="0"/>
              </a:spcBef>
              <a:buNone/>
            </a:pPr>
            <a:r>
              <a:rPr lang="en-US" sz="2300" dirty="0"/>
              <a:t>will only discover what children think it is about by talking with them.</a:t>
            </a:r>
            <a:endParaRPr lang="en-GB" sz="2300" dirty="0"/>
          </a:p>
          <a:p>
            <a:pPr marL="0" indent="0" latinLnBrk="1">
              <a:lnSpc>
                <a:spcPct val="110000"/>
              </a:lnSpc>
              <a:spcBef>
                <a:spcPts val="0"/>
              </a:spcBef>
              <a:buNone/>
            </a:pPr>
            <a:endParaRPr lang="en-GB" sz="2300" dirty="0"/>
          </a:p>
          <a:p>
            <a:pPr marL="0" indent="0" latinLnBrk="1">
              <a:lnSpc>
                <a:spcPct val="110000"/>
              </a:lnSpc>
              <a:spcBef>
                <a:spcPts val="0"/>
              </a:spcBef>
              <a:buNone/>
            </a:pPr>
            <a:r>
              <a:rPr lang="en-US" sz="2300" dirty="0"/>
              <a:t>This book is one of a series about Cumberland and his world that raise questions about, </a:t>
            </a:r>
          </a:p>
          <a:p>
            <a:pPr marL="0" indent="0" latinLnBrk="1">
              <a:lnSpc>
                <a:spcPct val="110000"/>
              </a:lnSpc>
              <a:spcBef>
                <a:spcPts val="0"/>
              </a:spcBef>
              <a:buNone/>
            </a:pPr>
            <a:r>
              <a:rPr lang="en-US" sz="2300" dirty="0"/>
              <a:t>love, joy, feeling alone, enjoying company being sad and being happy.</a:t>
            </a:r>
            <a:endParaRPr lang="en-GB" sz="2300" dirty="0"/>
          </a:p>
          <a:p>
            <a:endParaRPr lang="en-GB" dirty="0"/>
          </a:p>
        </p:txBody>
      </p:sp>
      <p:pic>
        <p:nvPicPr>
          <p:cNvPr id="4" name="Picture 3">
            <a:extLst>
              <a:ext uri="{FF2B5EF4-FFF2-40B4-BE49-F238E27FC236}">
                <a16:creationId xmlns="" xmlns:a16="http://schemas.microsoft.com/office/drawing/2014/main" id="{5172CACC-8D04-4AD3-86BB-EC9594B80AC3}"/>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27104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F671AB-B387-479E-A4DD-4EC08F4BA65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 xmlns:a16="http://schemas.microsoft.com/office/drawing/2014/main" id="{80460126-76A9-47BD-A667-76D8067860B3}"/>
              </a:ext>
            </a:extLst>
          </p:cNvPr>
          <p:cNvSpPr>
            <a:spLocks noGrp="1"/>
          </p:cNvSpPr>
          <p:nvPr>
            <p:ph idx="1"/>
          </p:nvPr>
        </p:nvSpPr>
        <p:spPr/>
        <p:txBody>
          <a:bodyPr>
            <a:normAutofit lnSpcReduction="10000"/>
          </a:bodyPr>
          <a:lstStyle/>
          <a:p>
            <a:pPr marL="0" indent="0">
              <a:buNone/>
            </a:pPr>
            <a:r>
              <a:rPr lang="en-GB" sz="1900" dirty="0"/>
              <a:t>Published 2018 in association with Bear Lands Publishing, St. Mary’s Centre, </a:t>
            </a:r>
            <a:r>
              <a:rPr lang="en-GB" sz="1900" dirty="0" err="1"/>
              <a:t>Llys</a:t>
            </a:r>
            <a:r>
              <a:rPr lang="en-GB" sz="1900" dirty="0"/>
              <a:t> </a:t>
            </a:r>
            <a:r>
              <a:rPr lang="en-GB" sz="1900" dirty="0" err="1"/>
              <a:t>Onnen</a:t>
            </a:r>
            <a:r>
              <a:rPr lang="en-GB" sz="1900" dirty="0"/>
              <a:t>, </a:t>
            </a:r>
            <a:r>
              <a:rPr lang="en-GB" sz="1900" dirty="0" err="1" smtClean="0"/>
              <a:t>Abergwyngregyn</a:t>
            </a:r>
            <a:r>
              <a:rPr lang="en-GB" sz="1900" dirty="0"/>
              <a:t>, Gwynedd, LL33 0LD, Wales.</a:t>
            </a:r>
          </a:p>
          <a:p>
            <a:endParaRPr lang="en-GB" sz="1900" dirty="0"/>
          </a:p>
          <a:p>
            <a:pPr marL="0" indent="0">
              <a:buNone/>
            </a:pPr>
            <a:r>
              <a:rPr lang="en-GB" sz="1900" dirty="0"/>
              <a:t>Copyright </a:t>
            </a:r>
            <a:r>
              <a:rPr lang="en-GB" sz="1900"/>
              <a:t>© </a:t>
            </a:r>
            <a:r>
              <a:rPr lang="en-GB" sz="1900" smtClean="0"/>
              <a:t>2018 </a:t>
            </a:r>
            <a:r>
              <a:rPr lang="en-GB" sz="1900" dirty="0" smtClean="0"/>
              <a:t>David </a:t>
            </a:r>
            <a:r>
              <a:rPr lang="en-GB" sz="1900" dirty="0"/>
              <a:t>W Lankshear (text and illustrations).</a:t>
            </a:r>
          </a:p>
          <a:p>
            <a:endParaRPr lang="en-GB" sz="1900" dirty="0"/>
          </a:p>
          <a:p>
            <a:pPr marL="0" indent="0">
              <a:buNone/>
            </a:pPr>
            <a:r>
              <a:rPr lang="en-GB" sz="1900" dirty="0"/>
              <a:t>David W Lankshear has asserted his right under the Copyright, Design and Patents Act 1988 to be identified as the author of this Work.</a:t>
            </a:r>
          </a:p>
          <a:p>
            <a:pPr marL="0" indent="0">
              <a:buNone/>
            </a:pPr>
            <a:r>
              <a:rPr lang="en-GB" sz="1900" dirty="0"/>
              <a:t>All rights reserved. No part of this publication may be reproduced, stored in a retrieval system, or transmitted, in any form or by any means, electronic, electrostatic, magnetic tape, mechanical, photocopying, recording or otherwise, without full acknowledgement of Bear Lands Publishing and copyright holders.</a:t>
            </a:r>
          </a:p>
          <a:p>
            <a:pPr marL="0" indent="0">
              <a:buNone/>
            </a:pPr>
            <a:endParaRPr lang="en-GB" sz="1900" dirty="0"/>
          </a:p>
          <a:p>
            <a:pPr marL="0" indent="0">
              <a:buNone/>
            </a:pPr>
            <a:r>
              <a:rPr lang="en-GB" sz="1900" dirty="0"/>
              <a:t>First published 2018</a:t>
            </a:r>
          </a:p>
          <a:p>
            <a:pPr marL="0" indent="0">
              <a:buNone/>
            </a:pPr>
            <a:endParaRPr lang="en-GB" dirty="0"/>
          </a:p>
        </p:txBody>
      </p:sp>
      <p:pic>
        <p:nvPicPr>
          <p:cNvPr id="4" name="Picture 3">
            <a:extLst>
              <a:ext uri="{FF2B5EF4-FFF2-40B4-BE49-F238E27FC236}">
                <a16:creationId xmlns="" xmlns:a16="http://schemas.microsoft.com/office/drawing/2014/main" id="{00CF3ECE-9C96-43E0-A3D8-F310399FA815}"/>
              </a:ext>
            </a:extLst>
          </p:cNvPr>
          <p:cNvPicPr/>
          <p:nvPr/>
        </p:nvPicPr>
        <p:blipFill>
          <a:blip r:embed="rId2">
            <a:extLst>
              <a:ext uri="{28A0092B-C50C-407E-A947-70E740481C1C}">
                <a14:useLocalDpi xmlns:a14="http://schemas.microsoft.com/office/drawing/2010/main" val="0"/>
              </a:ext>
            </a:extLst>
          </a:blip>
          <a:stretch>
            <a:fillRect/>
          </a:stretch>
        </p:blipFill>
        <p:spPr>
          <a:xfrm>
            <a:off x="9954228" y="466089"/>
            <a:ext cx="883111" cy="691379"/>
          </a:xfrm>
          <a:prstGeom prst="rect">
            <a:avLst/>
          </a:prstGeom>
        </p:spPr>
      </p:pic>
    </p:spTree>
    <p:extLst>
      <p:ext uri="{BB962C8B-B14F-4D97-AF65-F5344CB8AC3E}">
        <p14:creationId xmlns:p14="http://schemas.microsoft.com/office/powerpoint/2010/main" val="2444150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01783B2-E7F2-4138-A50C-B8B91E0ACEA7}"/>
              </a:ext>
            </a:extLst>
          </p:cNvPr>
          <p:cNvSpPr>
            <a:spLocks noGrp="1"/>
          </p:cNvSpPr>
          <p:nvPr>
            <p:ph type="title"/>
          </p:nvPr>
        </p:nvSpPr>
        <p:spPr>
          <a:xfrm>
            <a:off x="7998106" y="365125"/>
            <a:ext cx="3889094" cy="6105123"/>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When Fran and James came to visit, Cumberland never knew where he might be put. It might be in the apple tree.</a:t>
            </a:r>
          </a:p>
        </p:txBody>
      </p:sp>
      <p:pic>
        <p:nvPicPr>
          <p:cNvPr id="5" name="Picture 4">
            <a:extLst>
              <a:ext uri="{FF2B5EF4-FFF2-40B4-BE49-F238E27FC236}">
                <a16:creationId xmlns="" xmlns:a16="http://schemas.microsoft.com/office/drawing/2014/main" id="{292EC144-5B51-4ADB-BDC9-AE0A35B0BFC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604567" cy="6858000"/>
          </a:xfrm>
          <a:prstGeom prst="rect">
            <a:avLst/>
          </a:prstGeom>
        </p:spPr>
      </p:pic>
    </p:spTree>
    <p:extLst>
      <p:ext uri="{BB962C8B-B14F-4D97-AF65-F5344CB8AC3E}">
        <p14:creationId xmlns:p14="http://schemas.microsoft.com/office/powerpoint/2010/main" val="347494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A76B199-518B-42E5-A30E-FE4F19F1104B}"/>
              </a:ext>
            </a:extLst>
          </p:cNvPr>
          <p:cNvSpPr>
            <a:spLocks noGrp="1"/>
          </p:cNvSpPr>
          <p:nvPr>
            <p:ph type="title"/>
          </p:nvPr>
        </p:nvSpPr>
        <p:spPr>
          <a:xfrm>
            <a:off x="7998106" y="365125"/>
            <a:ext cx="3877520" cy="6116698"/>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Or he might find himself with his back legs on the wood bunker and his front legs on the water butt. Fran was always taking him to new places.</a:t>
            </a:r>
          </a:p>
        </p:txBody>
      </p:sp>
      <p:pic>
        <p:nvPicPr>
          <p:cNvPr id="5" name="Picture 4">
            <a:extLst>
              <a:ext uri="{FF2B5EF4-FFF2-40B4-BE49-F238E27FC236}">
                <a16:creationId xmlns="" xmlns:a16="http://schemas.microsoft.com/office/drawing/2014/main" id="{252E1808-246F-4D55-AF4D-978ACB5D683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511970" cy="6858000"/>
          </a:xfrm>
          <a:prstGeom prst="rect">
            <a:avLst/>
          </a:prstGeom>
        </p:spPr>
      </p:pic>
    </p:spTree>
    <p:extLst>
      <p:ext uri="{BB962C8B-B14F-4D97-AF65-F5344CB8AC3E}">
        <p14:creationId xmlns:p14="http://schemas.microsoft.com/office/powerpoint/2010/main" val="228802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3696075F-8FC5-4102-BE9F-6C05D075EEF5}"/>
              </a:ext>
            </a:extLst>
          </p:cNvPr>
          <p:cNvSpPr>
            <a:spLocks noGrp="1"/>
          </p:cNvSpPr>
          <p:nvPr>
            <p:ph type="title"/>
          </p:nvPr>
        </p:nvSpPr>
        <p:spPr>
          <a:xfrm>
            <a:off x="7877175" y="365125"/>
            <a:ext cx="3975301" cy="6162997"/>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This time Fran did not want to run around. She just sat curled up in Grandad’s big chair with Cumberland wrapped round her neck as she cuddled up to him.</a:t>
            </a:r>
          </a:p>
        </p:txBody>
      </p:sp>
      <p:pic>
        <p:nvPicPr>
          <p:cNvPr id="5" name="Picture 4">
            <a:extLst>
              <a:ext uri="{FF2B5EF4-FFF2-40B4-BE49-F238E27FC236}">
                <a16:creationId xmlns="" xmlns:a16="http://schemas.microsoft.com/office/drawing/2014/main" id="{291B49D6-C14A-4BD8-919E-D7360EBB45FD}"/>
              </a:ext>
            </a:extLst>
          </p:cNvPr>
          <p:cNvPicPr/>
          <p:nvPr/>
        </p:nvPicPr>
        <p:blipFill>
          <a:blip r:embed="rId2" cstate="print">
            <a:extLst>
              <a:ext uri="{28A0092B-C50C-407E-A947-70E740481C1C}">
                <a14:useLocalDpi xmlns:a14="http://schemas.microsoft.com/office/drawing/2010/main" val="0"/>
              </a:ext>
            </a:extLst>
          </a:blip>
          <a:stretch>
            <a:fillRect/>
          </a:stretch>
        </p:blipFill>
        <p:spPr>
          <a:xfrm rot="5400000">
            <a:off x="211238" y="-211239"/>
            <a:ext cx="6858002" cy="7280479"/>
          </a:xfrm>
          <a:prstGeom prst="rect">
            <a:avLst/>
          </a:prstGeom>
        </p:spPr>
      </p:pic>
    </p:spTree>
    <p:extLst>
      <p:ext uri="{BB962C8B-B14F-4D97-AF65-F5344CB8AC3E}">
        <p14:creationId xmlns:p14="http://schemas.microsoft.com/office/powerpoint/2010/main" val="111539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4EF7597-3D75-484C-8BC2-169BB1D96806}"/>
              </a:ext>
            </a:extLst>
          </p:cNvPr>
          <p:cNvSpPr>
            <a:spLocks noGrp="1"/>
          </p:cNvSpPr>
          <p:nvPr>
            <p:ph type="title"/>
          </p:nvPr>
        </p:nvSpPr>
        <p:spPr>
          <a:xfrm>
            <a:off x="7847635" y="365125"/>
            <a:ext cx="4004841" cy="6151422"/>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Fran seemed very sad. As they sat there, she told Cumberland all about why she was so unhappy.</a:t>
            </a:r>
          </a:p>
        </p:txBody>
      </p:sp>
      <p:pic>
        <p:nvPicPr>
          <p:cNvPr id="5" name="Picture 4">
            <a:extLst>
              <a:ext uri="{FF2B5EF4-FFF2-40B4-BE49-F238E27FC236}">
                <a16:creationId xmlns="" xmlns:a16="http://schemas.microsoft.com/office/drawing/2014/main" id="{AE7C305F-2FD2-4F54-B6D5-239B6237CBEE}"/>
              </a:ext>
            </a:extLst>
          </p:cNvPr>
          <p:cNvPicPr/>
          <p:nvPr/>
        </p:nvPicPr>
        <p:blipFill>
          <a:blip r:embed="rId2" cstate="print">
            <a:extLst>
              <a:ext uri="{28A0092B-C50C-407E-A947-70E740481C1C}">
                <a14:useLocalDpi xmlns:a14="http://schemas.microsoft.com/office/drawing/2010/main" val="0"/>
              </a:ext>
            </a:extLst>
          </a:blip>
          <a:stretch>
            <a:fillRect/>
          </a:stretch>
        </p:blipFill>
        <p:spPr>
          <a:xfrm rot="5400000">
            <a:off x="26041" y="-26043"/>
            <a:ext cx="6858001" cy="6910087"/>
          </a:xfrm>
          <a:prstGeom prst="rect">
            <a:avLst/>
          </a:prstGeom>
        </p:spPr>
      </p:pic>
    </p:spTree>
    <p:extLst>
      <p:ext uri="{BB962C8B-B14F-4D97-AF65-F5344CB8AC3E}">
        <p14:creationId xmlns:p14="http://schemas.microsoft.com/office/powerpoint/2010/main" val="1842393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DB6330B-6D80-458B-91C4-3DDC28F20C4A}"/>
              </a:ext>
            </a:extLst>
          </p:cNvPr>
          <p:cNvSpPr>
            <a:spLocks noGrp="1"/>
          </p:cNvSpPr>
          <p:nvPr>
            <p:ph type="title"/>
          </p:nvPr>
        </p:nvSpPr>
        <p:spPr>
          <a:xfrm>
            <a:off x="7836061" y="365125"/>
            <a:ext cx="4004839" cy="6128272"/>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Granny was sitting very quietly on the other side of the room, working on her sewing.</a:t>
            </a:r>
          </a:p>
        </p:txBody>
      </p:sp>
      <p:pic>
        <p:nvPicPr>
          <p:cNvPr id="5" name="Picture 4">
            <a:extLst>
              <a:ext uri="{FF2B5EF4-FFF2-40B4-BE49-F238E27FC236}">
                <a16:creationId xmlns="" xmlns:a16="http://schemas.microsoft.com/office/drawing/2014/main" id="{6BEE8629-3AD0-4DDB-B0CE-190CD6F8C7C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0"/>
            <a:ext cx="7373073" cy="6858000"/>
          </a:xfrm>
          <a:prstGeom prst="rect">
            <a:avLst/>
          </a:prstGeom>
        </p:spPr>
      </p:pic>
    </p:spTree>
    <p:extLst>
      <p:ext uri="{BB962C8B-B14F-4D97-AF65-F5344CB8AC3E}">
        <p14:creationId xmlns:p14="http://schemas.microsoft.com/office/powerpoint/2010/main" val="498456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E26EA91B-EB45-433D-BAA6-9472DDCDEF68}"/>
              </a:ext>
            </a:extLst>
          </p:cNvPr>
          <p:cNvSpPr>
            <a:spLocks noGrp="1"/>
          </p:cNvSpPr>
          <p:nvPr>
            <p:ph type="title"/>
          </p:nvPr>
        </p:nvSpPr>
        <p:spPr>
          <a:xfrm>
            <a:off x="7812910" y="365125"/>
            <a:ext cx="3981693" cy="6128272"/>
          </a:xfrm>
        </p:spPr>
        <p:txBody>
          <a:bodyPr>
            <a:normAutofit/>
          </a:bodyPr>
          <a:lstStyle/>
          <a:p>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
            </a:r>
            <a:br>
              <a:rPr lang="en-GB" sz="3600" dirty="0"/>
            </a:br>
            <a:r>
              <a:rPr lang="en-GB" sz="3600" dirty="0"/>
              <a:t>James was outside with Grandad looking for spiders in Grandad’s shed.</a:t>
            </a:r>
          </a:p>
        </p:txBody>
      </p:sp>
      <p:pic>
        <p:nvPicPr>
          <p:cNvPr id="5" name="Picture 4">
            <a:extLst>
              <a:ext uri="{FF2B5EF4-FFF2-40B4-BE49-F238E27FC236}">
                <a16:creationId xmlns="" xmlns:a16="http://schemas.microsoft.com/office/drawing/2014/main" id="{47A46D39-A0D3-49D3-B674-8C30E4477A3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280476" cy="6858000"/>
          </a:xfrm>
          <a:prstGeom prst="rect">
            <a:avLst/>
          </a:prstGeom>
        </p:spPr>
      </p:pic>
    </p:spTree>
    <p:extLst>
      <p:ext uri="{BB962C8B-B14F-4D97-AF65-F5344CB8AC3E}">
        <p14:creationId xmlns:p14="http://schemas.microsoft.com/office/powerpoint/2010/main" val="158079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C476746-3154-496C-854F-4E736BA09A2C}"/>
              </a:ext>
            </a:extLst>
          </p:cNvPr>
          <p:cNvSpPr>
            <a:spLocks noGrp="1"/>
          </p:cNvSpPr>
          <p:nvPr>
            <p:ph type="title"/>
          </p:nvPr>
        </p:nvSpPr>
        <p:spPr>
          <a:xfrm>
            <a:off x="8090704" y="365125"/>
            <a:ext cx="3865944" cy="6220870"/>
          </a:xfrm>
        </p:spPr>
        <p:txBody>
          <a:bodyPr>
            <a:normAutofit fontScale="90000"/>
          </a:bodyPr>
          <a:lstStyle/>
          <a:p>
            <a:r>
              <a:rPr lang="en-GB" sz="4000" dirty="0"/>
              <a:t/>
            </a:r>
            <a:br>
              <a:rPr lang="en-GB" sz="4000" dirty="0"/>
            </a:br>
            <a:r>
              <a:rPr lang="en-GB" sz="4000" dirty="0"/>
              <a:t/>
            </a:r>
            <a:br>
              <a:rPr lang="en-GB" sz="4000" dirty="0"/>
            </a:br>
            <a:r>
              <a:rPr lang="en-GB" sz="4000" dirty="0"/>
              <a:t/>
            </a:r>
            <a:br>
              <a:rPr lang="en-GB" sz="4000" dirty="0"/>
            </a:br>
            <a:r>
              <a:rPr lang="en-GB" sz="4000" dirty="0"/>
              <a:t>Granny came over to the big chair and said quietly, “It is all right to be a bit sad when people we love are away. When Grandad goes away for his work I am always a bit sad.”</a:t>
            </a:r>
            <a:r>
              <a:rPr lang="en-GB" dirty="0"/>
              <a:t/>
            </a:r>
            <a:br>
              <a:rPr lang="en-GB" dirty="0"/>
            </a:br>
            <a:endParaRPr lang="en-GB" dirty="0"/>
          </a:p>
        </p:txBody>
      </p:sp>
      <p:pic>
        <p:nvPicPr>
          <p:cNvPr id="5" name="Picture 4">
            <a:extLst>
              <a:ext uri="{FF2B5EF4-FFF2-40B4-BE49-F238E27FC236}">
                <a16:creationId xmlns="" xmlns:a16="http://schemas.microsoft.com/office/drawing/2014/main" id="{FE0DF47C-A9F9-422E-A9B4-5576B007D47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7546694" cy="6858000"/>
          </a:xfrm>
          <a:prstGeom prst="rect">
            <a:avLst/>
          </a:prstGeom>
        </p:spPr>
      </p:pic>
    </p:spTree>
    <p:extLst>
      <p:ext uri="{BB962C8B-B14F-4D97-AF65-F5344CB8AC3E}">
        <p14:creationId xmlns:p14="http://schemas.microsoft.com/office/powerpoint/2010/main" val="3661079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273</Words>
  <Application>Microsoft Office PowerPoint</Application>
  <PresentationFormat>Custom</PresentationFormat>
  <Paragraphs>41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Cumberland and feeling sad</vt:lpstr>
      <vt:lpstr>         Cumberland saw the suitcase in the hall and knew that Fran and James had come to stay with Granny and Grandad for a few days. </vt:lpstr>
      <vt:lpstr>    When Fran and James came to visit, Cumberland never knew where he might be put. It might be in the apple tree.</vt:lpstr>
      <vt:lpstr>   Or he might find himself with his back legs on the wood bunker and his front legs on the water butt. Fran was always taking him to new places.</vt:lpstr>
      <vt:lpstr>   This time Fran did not want to run around. She just sat curled up in Grandad’s big chair with Cumberland wrapped round her neck as she cuddled up to him.</vt:lpstr>
      <vt:lpstr>      Fran seemed very sad. As they sat there, she told Cumberland all about why she was so unhappy.</vt:lpstr>
      <vt:lpstr>       Granny was sitting very quietly on the other side of the room, working on her sewing.</vt:lpstr>
      <vt:lpstr>        James was outside with Grandad looking for spiders in Grandad’s shed.</vt:lpstr>
      <vt:lpstr>   Granny came over to the big chair and said quietly, “It is all right to be a bit sad when people we love are away. When Grandad goes away for his work I am always a bit sad.” </vt:lpstr>
      <vt:lpstr>      “Your daddy is away because of his job. He drives a big coach to take people on their holidays at the seaside.”</vt:lpstr>
      <vt:lpstr>  “He didn’t go away because you spilt your paints on the floor or because you made a loud noise when he was trying to have a sleep. He will be back soon.”</vt:lpstr>
      <vt:lpstr>   “Your mummy didn’t go away because James broke the glass in the door. She has to learn about a new way of doing things at her work. She will be back soon.”</vt:lpstr>
      <vt:lpstr>      “Why don’t you just sit there and cuddle Cumberland for a while and then maybe we can go to the park. We could see if the swans are still there.”</vt:lpstr>
      <vt:lpstr>     Fran sat there a bit longer after Granny had gone out of the room. She told Cumberland about some of the other things that made her sad.</vt:lpstr>
      <vt:lpstr>      Later Fran went out to look for James and Grandad. She left Cumberland outside Grandad’s shed.</vt:lpstr>
      <vt:lpstr>   Then Granny called them to go to the park. Fran had told Cumberland that a river flowed through the park, but she didn’t take him to see it.</vt:lpstr>
      <vt:lpstr>     Cumberland lay by the shed for a long time, waiting for Fran to remember where she had left him.</vt:lpstr>
      <vt:lpstr>     It got quite dark while Cumberland was waiting where Fran had left him. The moon came out. It was getting cold.</vt:lpstr>
      <vt:lpstr>  At last Fran came out to get him. She was wearing her pyjamas and dressing gown and was about to go to bed. She was laughing and sounded really happy.</vt:lpstr>
      <vt:lpstr>   “Sorry Cumberland I forgot where you were,” she said. She put him down on the radiator to warm up while she went upstairs to bed.</vt:lpstr>
      <vt:lpstr> Cumberland was pleased that Fran was happy again. Soon Cumberland was almost too warm, and he was quite pleased when Granny came and moved him back to lie by his door.</vt:lpstr>
      <vt:lpstr>Notes for parents and teachers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Lankshear</dc:creator>
  <cp:lastModifiedBy>Margaret West</cp:lastModifiedBy>
  <cp:revision>15</cp:revision>
  <dcterms:created xsi:type="dcterms:W3CDTF">2018-06-06T10:46:24Z</dcterms:created>
  <dcterms:modified xsi:type="dcterms:W3CDTF">2018-09-01T15:08:54Z</dcterms:modified>
</cp:coreProperties>
</file>